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5" r:id="rId1"/>
  </p:sldMasterIdLst>
  <p:notesMasterIdLst>
    <p:notesMasterId r:id="rId33"/>
  </p:notesMasterIdLst>
  <p:sldIdLst>
    <p:sldId id="257" r:id="rId2"/>
    <p:sldId id="309" r:id="rId3"/>
    <p:sldId id="258" r:id="rId4"/>
    <p:sldId id="261" r:id="rId5"/>
    <p:sldId id="262" r:id="rId6"/>
    <p:sldId id="265" r:id="rId7"/>
    <p:sldId id="271" r:id="rId8"/>
    <p:sldId id="267" r:id="rId9"/>
    <p:sldId id="272" r:id="rId10"/>
    <p:sldId id="274" r:id="rId11"/>
    <p:sldId id="291" r:id="rId12"/>
    <p:sldId id="336" r:id="rId13"/>
    <p:sldId id="277" r:id="rId14"/>
    <p:sldId id="335" r:id="rId15"/>
    <p:sldId id="339" r:id="rId16"/>
    <p:sldId id="340" r:id="rId17"/>
    <p:sldId id="312" r:id="rId18"/>
    <p:sldId id="313" r:id="rId19"/>
    <p:sldId id="314" r:id="rId20"/>
    <p:sldId id="315" r:id="rId21"/>
    <p:sldId id="322" r:id="rId22"/>
    <p:sldId id="325" r:id="rId23"/>
    <p:sldId id="326" r:id="rId24"/>
    <p:sldId id="327" r:id="rId25"/>
    <p:sldId id="328" r:id="rId26"/>
    <p:sldId id="329" r:id="rId27"/>
    <p:sldId id="331" r:id="rId28"/>
    <p:sldId id="330" r:id="rId29"/>
    <p:sldId id="285" r:id="rId30"/>
    <p:sldId id="286" r:id="rId31"/>
    <p:sldId id="304"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81973" autoAdjust="0"/>
  </p:normalViewPr>
  <p:slideViewPr>
    <p:cSldViewPr snapToGrid="0" snapToObjects="1">
      <p:cViewPr varScale="1">
        <p:scale>
          <a:sx n="99" d="100"/>
          <a:sy n="99" d="100"/>
        </p:scale>
        <p:origin x="214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B17A1-B4D5-7E4C-A0F2-C9F0743C5388}" type="datetimeFigureOut">
              <a:rPr lang="en-US" smtClean="0"/>
              <a:t>6/14/23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693C0-2FEB-5A46-9696-E3137CA10118}" type="slidenum">
              <a:rPr lang="en-US" smtClean="0"/>
              <a:t>‹#›</a:t>
            </a:fld>
            <a:endParaRPr lang="en-US"/>
          </a:p>
        </p:txBody>
      </p:sp>
    </p:spTree>
    <p:extLst>
      <p:ext uri="{BB962C8B-B14F-4D97-AF65-F5344CB8AC3E}">
        <p14:creationId xmlns:p14="http://schemas.microsoft.com/office/powerpoint/2010/main" val="24993298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 </a:t>
            </a:r>
          </a:p>
          <a:p>
            <a:endParaRPr lang="en-US" dirty="0"/>
          </a:p>
          <a:p>
            <a:r>
              <a:rPr lang="en-US" baseline="0" dirty="0"/>
              <a:t>What we will report on today is a survey project looking at the ways in which young speakers are orienting to traditional language features in Appalachia.  </a:t>
            </a:r>
          </a:p>
          <a:p>
            <a:endParaRPr lang="en-US" dirty="0"/>
          </a:p>
          <a:p>
            <a:r>
              <a:rPr lang="en-US" dirty="0"/>
              <a:t>Becky:</a:t>
            </a:r>
          </a:p>
          <a:p>
            <a:r>
              <a:rPr lang="en-US" dirty="0"/>
              <a:t>This is part of a larger study and</a:t>
            </a:r>
            <a:r>
              <a:rPr lang="en-US" baseline="0" dirty="0"/>
              <a:t> focus of my work to look at the ways in which changes in a community (more broadly) such as urbanization have an effect on language change- </a:t>
            </a:r>
          </a:p>
          <a:p>
            <a:endParaRPr lang="en-US" baseline="0" dirty="0"/>
          </a:p>
          <a:p>
            <a:r>
              <a:rPr lang="en-US" baseline="0" dirty="0"/>
              <a:t>From this we can investigate more closely questions of language change and identity tied more directly to a community- looking specifically at the features that are in flux or at odds with other surrounding communities and perhaps get closer to what speakers are doing with language in a community. </a:t>
            </a:r>
          </a:p>
          <a:p>
            <a:endParaRPr lang="en-US" baseline="0" dirty="0"/>
          </a:p>
          <a:p>
            <a:r>
              <a:rPr lang="en-US" baseline="0" dirty="0"/>
              <a:t>IN this we are using the survey to guide our other sociolinguistic work- to help us to triangulate features that are on the move or that may be doing new work- in a region that is negotiating a new identity.</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a:t>
            </a:fld>
            <a:endParaRPr lang="en-US"/>
          </a:p>
        </p:txBody>
      </p:sp>
    </p:spTree>
    <p:extLst>
      <p:ext uri="{BB962C8B-B14F-4D97-AF65-F5344CB8AC3E}">
        <p14:creationId xmlns:p14="http://schemas.microsoft.com/office/powerpoint/2010/main" val="2525168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a:t>You might should/I</a:t>
            </a:r>
            <a:r>
              <a:rPr lang="en-US" baseline="0" dirty="0"/>
              <a:t> might could </a:t>
            </a:r>
            <a:r>
              <a:rPr lang="en-US" dirty="0"/>
              <a:t>= double</a:t>
            </a:r>
            <a:r>
              <a:rPr lang="en-US" baseline="0" dirty="0"/>
              <a:t> modal</a:t>
            </a:r>
          </a:p>
          <a:p>
            <a:r>
              <a:rPr lang="en-US" dirty="0"/>
              <a:t>I want for John</a:t>
            </a:r>
            <a:r>
              <a:rPr lang="en-US" baseline="0" dirty="0"/>
              <a:t> to come over = for/to infinitives</a:t>
            </a:r>
          </a:p>
          <a:p>
            <a:r>
              <a:rPr lang="en-US" baseline="0" dirty="0"/>
              <a:t>He was a-</a:t>
            </a:r>
            <a:r>
              <a:rPr lang="en-US" baseline="0" dirty="0" err="1"/>
              <a:t>runnin</a:t>
            </a:r>
            <a:r>
              <a:rPr lang="en-US" baseline="0" dirty="0"/>
              <a:t> like crazy = a-</a:t>
            </a:r>
            <a:r>
              <a:rPr lang="en-US" baseline="0" dirty="0" err="1"/>
              <a:t>prefixation</a:t>
            </a:r>
            <a:endParaRPr lang="en-US" baseline="0" dirty="0"/>
          </a:p>
          <a:p>
            <a:r>
              <a:rPr lang="en-US" baseline="0" dirty="0"/>
              <a:t>Give me some of them crackers = demonstrative them</a:t>
            </a:r>
          </a:p>
          <a:p>
            <a:r>
              <a:rPr lang="en-US" baseline="0" dirty="0"/>
              <a:t>I’m </a:t>
            </a:r>
            <a:r>
              <a:rPr lang="en-US" baseline="0" dirty="0" err="1"/>
              <a:t>fixin</a:t>
            </a:r>
            <a:r>
              <a:rPr lang="en-US" baseline="0" dirty="0"/>
              <a:t> to go to the store = </a:t>
            </a:r>
            <a:r>
              <a:rPr lang="en-US" baseline="0" dirty="0" err="1"/>
              <a:t>fixin</a:t>
            </a:r>
            <a:r>
              <a:rPr lang="en-US" baseline="0" dirty="0"/>
              <a:t>-to</a:t>
            </a:r>
          </a:p>
          <a:p>
            <a:r>
              <a:rPr lang="en-US" baseline="0" dirty="0"/>
              <a:t>Any more, I ride the bus home = positive anymore</a:t>
            </a:r>
            <a:endParaRPr lang="en-US" dirty="0"/>
          </a:p>
          <a:p>
            <a:r>
              <a:rPr lang="en-US" dirty="0"/>
              <a:t>The board is 5 foot long = zero</a:t>
            </a:r>
            <a:r>
              <a:rPr lang="en-US" baseline="0" dirty="0"/>
              <a:t> plural measurement terms</a:t>
            </a:r>
          </a:p>
          <a:p>
            <a:r>
              <a:rPr lang="en-US" baseline="0" dirty="0"/>
              <a:t>We had us a cabin by the lake = personal dative</a:t>
            </a:r>
          </a:p>
          <a:p>
            <a:r>
              <a:rPr lang="en-US" baseline="0" dirty="0"/>
              <a:t>Me and my dad, we would toss the ball = pleonastic pronouns</a:t>
            </a:r>
          </a:p>
          <a:p>
            <a:r>
              <a:rPr lang="en-US" baseline="0" dirty="0"/>
              <a:t>She don’t know him yet = non-standard agreement</a:t>
            </a:r>
          </a:p>
          <a:p>
            <a:r>
              <a:rPr lang="en-US" baseline="0" dirty="0"/>
              <a:t>I done told you once = completive done</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10</a:t>
            </a:fld>
            <a:endParaRPr lang="en-US"/>
          </a:p>
        </p:txBody>
      </p:sp>
    </p:spTree>
    <p:extLst>
      <p:ext uri="{BB962C8B-B14F-4D97-AF65-F5344CB8AC3E}">
        <p14:creationId xmlns:p14="http://schemas.microsoft.com/office/powerpoint/2010/main" val="3713831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a:t>We will first</a:t>
            </a:r>
            <a:r>
              <a:rPr lang="en-US" baseline="0" dirty="0"/>
              <a:t> look at Appalachia as a whole compared to the greater South, to look at what features are unique to the region, and what is dying out</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11</a:t>
            </a:fld>
            <a:endParaRPr lang="en-US"/>
          </a:p>
        </p:txBody>
      </p:sp>
    </p:spTree>
    <p:extLst>
      <p:ext uri="{BB962C8B-B14F-4D97-AF65-F5344CB8AC3E}">
        <p14:creationId xmlns:p14="http://schemas.microsoft.com/office/powerpoint/2010/main" val="2221045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a:t>When we test</a:t>
            </a:r>
            <a:r>
              <a:rPr lang="en-US" baseline="0" dirty="0"/>
              <a:t> for significance here is what we see: </a:t>
            </a:r>
          </a:p>
          <a:p>
            <a:r>
              <a:rPr lang="en-US" baseline="0" dirty="0"/>
              <a:t>The south claiming to hear and use : y’all, carry, and tote more </a:t>
            </a:r>
          </a:p>
          <a:p>
            <a:r>
              <a:rPr lang="en-US" baseline="0" dirty="0"/>
              <a:t>App claiming to use poke and bald more – which makes sense.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12</a:t>
            </a:fld>
            <a:endParaRPr lang="en-US"/>
          </a:p>
        </p:txBody>
      </p:sp>
    </p:spTree>
    <p:extLst>
      <p:ext uri="{BB962C8B-B14F-4D97-AF65-F5344CB8AC3E}">
        <p14:creationId xmlns:p14="http://schemas.microsoft.com/office/powerpoint/2010/main" val="2882670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full/fool</a:t>
            </a:r>
            <a:r>
              <a:rPr lang="en-US" baseline="0" dirty="0"/>
              <a:t> fronted /u/</a:t>
            </a:r>
          </a:p>
          <a:p>
            <a:r>
              <a:rPr lang="en-US" baseline="0" dirty="0"/>
              <a:t>cheer/chair lowered /</a:t>
            </a:r>
            <a:r>
              <a:rPr lang="en-US" baseline="0" dirty="0" err="1"/>
              <a:t>i</a:t>
            </a:r>
            <a:r>
              <a:rPr lang="en-US" baseline="0" dirty="0"/>
              <a:t>/</a:t>
            </a:r>
          </a:p>
          <a:p>
            <a:r>
              <a:rPr lang="en-US" baseline="0" dirty="0"/>
              <a:t>/</a:t>
            </a:r>
            <a:r>
              <a:rPr lang="en-US" baseline="0" dirty="0" err="1"/>
              <a:t>ai</a:t>
            </a:r>
            <a:r>
              <a:rPr lang="en-US" baseline="0" dirty="0"/>
              <a:t>/ </a:t>
            </a:r>
            <a:r>
              <a:rPr lang="en-US" baseline="0" dirty="0" err="1"/>
              <a:t>monopothongization</a:t>
            </a:r>
            <a:r>
              <a:rPr lang="en-US" baseline="0" dirty="0"/>
              <a:t> , so here we certainly see evidence of participation in the Southern Shift, but also the </a:t>
            </a:r>
            <a:r>
              <a:rPr lang="en-US" baseline="0" dirty="0" err="1"/>
              <a:t>monopthongization</a:t>
            </a:r>
            <a:r>
              <a:rPr lang="en-US" baseline="0" dirty="0"/>
              <a:t> /</a:t>
            </a:r>
            <a:r>
              <a:rPr lang="en-US" baseline="0" dirty="0" err="1"/>
              <a:t>ai</a:t>
            </a:r>
            <a:r>
              <a:rPr lang="en-US" baseline="0" dirty="0"/>
              <a:t>/ that has been noted for the region. But again we just get reports of hearing more from Apps</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13</a:t>
            </a:fld>
            <a:endParaRPr lang="en-US"/>
          </a:p>
        </p:txBody>
      </p:sp>
    </p:spTree>
    <p:extLst>
      <p:ext uri="{BB962C8B-B14F-4D97-AF65-F5344CB8AC3E}">
        <p14:creationId xmlns:p14="http://schemas.microsoft.com/office/powerpoint/2010/main" val="2165944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err="1"/>
              <a:t>AppE</a:t>
            </a:r>
            <a:r>
              <a:rPr lang="en-US" dirty="0"/>
              <a:t> speakers are hearing positive anymore and 0 plural measurement more than the Southerners </a:t>
            </a:r>
          </a:p>
          <a:p>
            <a:r>
              <a:rPr lang="en-US" dirty="0"/>
              <a:t>BUT Southerners hear double modals more as well as</a:t>
            </a:r>
            <a:r>
              <a:rPr lang="en-US" baseline="0" dirty="0"/>
              <a:t> completive done and </a:t>
            </a:r>
            <a:r>
              <a:rPr lang="en-US" baseline="0" dirty="0" err="1"/>
              <a:t>fixin</a:t>
            </a:r>
            <a:r>
              <a:rPr lang="en-US" baseline="0" dirty="0"/>
              <a:t> to.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14</a:t>
            </a:fld>
            <a:endParaRPr lang="en-US"/>
          </a:p>
        </p:txBody>
      </p:sp>
    </p:spTree>
    <p:extLst>
      <p:ext uri="{BB962C8B-B14F-4D97-AF65-F5344CB8AC3E}">
        <p14:creationId xmlns:p14="http://schemas.microsoft.com/office/powerpoint/2010/main" val="1679482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Is</a:t>
            </a:r>
            <a:r>
              <a:rPr lang="en-US" baseline="0" dirty="0"/>
              <a:t> some of the noise in this data from us collapsing Appalachia into one broad group</a:t>
            </a:r>
          </a:p>
          <a:p>
            <a:endParaRPr lang="en-US" baseline="0" dirty="0"/>
          </a:p>
          <a:p>
            <a:r>
              <a:rPr lang="en-US" baseline="0" dirty="0"/>
              <a:t>Hazen et al have shown a departure and avoidance of App features in favor of some Southern and some Northern features (move to more mainstream norms), </a:t>
            </a:r>
          </a:p>
          <a:p>
            <a:r>
              <a:rPr lang="en-US" baseline="0" dirty="0"/>
              <a:t>	</a:t>
            </a:r>
            <a:r>
              <a:rPr lang="en-US" dirty="0"/>
              <a:t>perfective done, for to infinitives, a-prefixing, demonstrative</a:t>
            </a:r>
            <a:r>
              <a:rPr lang="en-US" baseline="0" dirty="0"/>
              <a:t> them, was leveling</a:t>
            </a:r>
          </a:p>
          <a:p>
            <a:r>
              <a:rPr lang="en-US" baseline="0" dirty="0"/>
              <a:t>	some features still remain- some incoming </a:t>
            </a:r>
            <a:r>
              <a:rPr lang="en-US" baseline="0" dirty="0" err="1"/>
              <a:t>quotative</a:t>
            </a:r>
            <a:r>
              <a:rPr lang="en-US" baseline="0" dirty="0"/>
              <a:t> like, </a:t>
            </a:r>
            <a:r>
              <a:rPr lang="en-US" baseline="0" dirty="0" err="1"/>
              <a:t>pleonastics</a:t>
            </a:r>
            <a:r>
              <a:rPr lang="en-US" baseline="0" dirty="0"/>
              <a:t>, southern vowel shift, -</a:t>
            </a:r>
            <a:r>
              <a:rPr lang="en-US" baseline="0" dirty="0" err="1"/>
              <a:t>ing</a:t>
            </a:r>
            <a:r>
              <a:rPr lang="en-US" baseline="0" dirty="0"/>
              <a:t> to in’</a:t>
            </a:r>
          </a:p>
          <a:p>
            <a:endParaRPr lang="en-US" baseline="0" dirty="0"/>
          </a:p>
          <a:p>
            <a:r>
              <a:rPr lang="en-US" baseline="0" dirty="0"/>
              <a:t>meanwhile work in South App has shown that traditional forms are persisting </a:t>
            </a:r>
          </a:p>
          <a:p>
            <a:r>
              <a:rPr lang="en-US" baseline="0" dirty="0"/>
              <a:t>	our previous work both showed a curvilinear variation, with Young reclaiming</a:t>
            </a:r>
          </a:p>
          <a:p>
            <a:r>
              <a:rPr lang="en-US" baseline="0" dirty="0"/>
              <a:t>Often tied to identity work</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15</a:t>
            </a:fld>
            <a:endParaRPr lang="en-US"/>
          </a:p>
        </p:txBody>
      </p:sp>
    </p:spTree>
    <p:extLst>
      <p:ext uri="{BB962C8B-B14F-4D97-AF65-F5344CB8AC3E}">
        <p14:creationId xmlns:p14="http://schemas.microsoft.com/office/powerpoint/2010/main" val="1141464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Becky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Open ended comments make clear that there vastly different opinions about </a:t>
            </a:r>
            <a:r>
              <a:rPr lang="en-US" baseline="0" dirty="0" err="1"/>
              <a:t>AppE</a:t>
            </a:r>
            <a:r>
              <a:rPr lang="en-US" baseline="0" dirty="0"/>
              <a:t> and identity between the two groups. </a:t>
            </a:r>
            <a:endParaRPr lang="en-US" dirty="0"/>
          </a:p>
          <a:p>
            <a:endParaRPr lang="en-US" dirty="0"/>
          </a:p>
          <a:p>
            <a:r>
              <a:rPr lang="en-US" dirty="0" err="1"/>
              <a:t>Napp</a:t>
            </a:r>
            <a:r>
              <a:rPr lang="en-US" baseline="0" dirty="0"/>
              <a:t> (</a:t>
            </a:r>
            <a:r>
              <a:rPr lang="en-US" baseline="0" dirty="0" err="1"/>
              <a:t>esp</a:t>
            </a:r>
            <a:r>
              <a:rPr lang="en-US" baseline="0" dirty="0"/>
              <a:t>) those from WV tend to comment</a:t>
            </a:r>
          </a:p>
          <a:p>
            <a:endParaRPr lang="en-US" baseline="0" dirty="0"/>
          </a:p>
          <a:p>
            <a:r>
              <a:rPr lang="en-US" baseline="0" dirty="0"/>
              <a:t>Sapp, no mention of urban or hybridity</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16</a:t>
            </a:fld>
            <a:endParaRPr lang="en-US"/>
          </a:p>
        </p:txBody>
      </p:sp>
    </p:spTree>
    <p:extLst>
      <p:ext uri="{BB962C8B-B14F-4D97-AF65-F5344CB8AC3E}">
        <p14:creationId xmlns:p14="http://schemas.microsoft.com/office/powerpoint/2010/main" val="3417219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We are</a:t>
            </a:r>
            <a:r>
              <a:rPr lang="en-US" baseline="0" dirty="0"/>
              <a:t> interested in seeing given these differences in findings if indeed there are differences in the two regions and more specifically what those differences may be</a:t>
            </a:r>
          </a:p>
        </p:txBody>
      </p:sp>
      <p:sp>
        <p:nvSpPr>
          <p:cNvPr id="4" name="Slide Number Placeholder 3"/>
          <p:cNvSpPr>
            <a:spLocks noGrp="1"/>
          </p:cNvSpPr>
          <p:nvPr>
            <p:ph type="sldNum" sz="quarter" idx="10"/>
          </p:nvPr>
        </p:nvSpPr>
        <p:spPr/>
        <p:txBody>
          <a:bodyPr/>
          <a:lstStyle/>
          <a:p>
            <a:fld id="{E53693C0-2FEB-5A46-9696-E3137CA10118}" type="slidenum">
              <a:rPr lang="en-US" smtClean="0"/>
              <a:t>17</a:t>
            </a:fld>
            <a:endParaRPr lang="en-US"/>
          </a:p>
        </p:txBody>
      </p:sp>
    </p:spTree>
    <p:extLst>
      <p:ext uri="{BB962C8B-B14F-4D97-AF65-F5344CB8AC3E}">
        <p14:creationId xmlns:p14="http://schemas.microsoft.com/office/powerpoint/2010/main" val="3037504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For all of these lexical</a:t>
            </a:r>
            <a:r>
              <a:rPr lang="en-US" baseline="0" dirty="0"/>
              <a:t> items there were sig differences with Southern app hearing and using them all more.  </a:t>
            </a:r>
          </a:p>
          <a:p>
            <a:endParaRPr lang="en-US" baseline="0" dirty="0"/>
          </a:p>
          <a:p>
            <a:r>
              <a:rPr lang="en-US" baseline="0" dirty="0"/>
              <a:t>Note the use of poke, bald, yonder, reckon, etc. </a:t>
            </a:r>
          </a:p>
          <a:p>
            <a:endParaRPr lang="en-US" baseline="0" dirty="0"/>
          </a:p>
          <a:p>
            <a:r>
              <a:rPr lang="en-US" baseline="0" dirty="0"/>
              <a:t>Note here that we finally see </a:t>
            </a:r>
            <a:r>
              <a:rPr lang="en-US" baseline="0" dirty="0" err="1"/>
              <a:t>y’uns</a:t>
            </a:r>
            <a:r>
              <a:rPr lang="en-US" baseline="0" dirty="0"/>
              <a:t> emerge and Sapp claims to hear it more</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18</a:t>
            </a:fld>
            <a:endParaRPr lang="en-US"/>
          </a:p>
        </p:txBody>
      </p:sp>
    </p:spTree>
    <p:extLst>
      <p:ext uri="{BB962C8B-B14F-4D97-AF65-F5344CB8AC3E}">
        <p14:creationId xmlns:p14="http://schemas.microsoft.com/office/powerpoint/2010/main" val="296273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Lax and tense vowel neutralizing before l- again significant differences point in the direction of Sapp, </a:t>
            </a:r>
          </a:p>
          <a:p>
            <a:r>
              <a:rPr lang="en-US" dirty="0"/>
              <a:t>pen/pin merger is not surprising for just the Sapp since it is variable in this</a:t>
            </a:r>
            <a:r>
              <a:rPr lang="en-US" baseline="0" dirty="0"/>
              <a:t> northern region of App</a:t>
            </a:r>
            <a:endParaRPr lang="en-US" dirty="0"/>
          </a:p>
          <a:p>
            <a:endParaRPr lang="en-US" dirty="0"/>
          </a:p>
          <a:p>
            <a:r>
              <a:rPr lang="en-US" dirty="0"/>
              <a:t>The</a:t>
            </a:r>
            <a:r>
              <a:rPr lang="en-US" baseline="0" dirty="0"/>
              <a:t> data did show that items like air and hair are very close to significance for SAPP – perhaps more samples will get us there,</a:t>
            </a:r>
          </a:p>
          <a:p>
            <a:endParaRPr lang="en-US" baseline="0" dirty="0"/>
          </a:p>
          <a:p>
            <a:r>
              <a:rPr lang="en-US" baseline="0" dirty="0"/>
              <a:t>They all claim to hear /</a:t>
            </a:r>
            <a:r>
              <a:rPr lang="en-US" baseline="0" dirty="0" err="1"/>
              <a:t>ai</a:t>
            </a:r>
            <a:r>
              <a:rPr lang="en-US" baseline="0" dirty="0"/>
              <a:t>/ </a:t>
            </a:r>
            <a:r>
              <a:rPr lang="en-US" baseline="0" dirty="0" err="1"/>
              <a:t>ungliding</a:t>
            </a:r>
            <a:r>
              <a:rPr lang="en-US" baseline="0" dirty="0"/>
              <a:t> at relatively similar rates but both claim that they do not use it similarly- therefore again work like Paul Reed’s is significant because the claimed hearing leads us to know that investigation of this variable may reveal </a:t>
            </a:r>
          </a:p>
          <a:p>
            <a:endParaRPr lang="en-US" baseline="0" dirty="0"/>
          </a:p>
          <a:p>
            <a:r>
              <a:rPr lang="en-US" baseline="0" dirty="0"/>
              <a:t>They are all showing hearing high back vowel fronting- basically, they are all showing signs of the southern shift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19</a:t>
            </a:fld>
            <a:endParaRPr lang="en-US"/>
          </a:p>
        </p:txBody>
      </p:sp>
    </p:spTree>
    <p:extLst>
      <p:ext uri="{BB962C8B-B14F-4D97-AF65-F5344CB8AC3E}">
        <p14:creationId xmlns:p14="http://schemas.microsoft.com/office/powerpoint/2010/main" val="3193298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r>
              <a:rPr lang="en-US" dirty="0"/>
              <a:t>-</a:t>
            </a:r>
            <a:r>
              <a:rPr lang="en-US" dirty="0" err="1"/>
              <a:t>AppE</a:t>
            </a:r>
            <a:r>
              <a:rPr lang="en-US" dirty="0"/>
              <a:t> is well known variety,</a:t>
            </a:r>
            <a:r>
              <a:rPr lang="en-US" baseline="0" dirty="0"/>
              <a:t> and has often been </a:t>
            </a:r>
            <a:r>
              <a:rPr lang="en-US" dirty="0"/>
              <a:t>overly associated with Older Speakers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	So we wanted to look at younger speakers</a:t>
            </a:r>
            <a:endParaRPr lang="en-US" baseline="0" dirty="0"/>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Appalachia</a:t>
            </a:r>
            <a:r>
              <a:rPr lang="en-US" baseline="0" dirty="0"/>
              <a:t> is a </a:t>
            </a:r>
            <a:r>
              <a:rPr lang="en-US" dirty="0"/>
              <a:t>large region and we believe there are </a:t>
            </a:r>
            <a:r>
              <a:rPr lang="en-US" dirty="0" err="1"/>
              <a:t>subregional</a:t>
            </a:r>
            <a:r>
              <a:rPr lang="en-US" dirty="0"/>
              <a:t> differences</a:t>
            </a:r>
          </a:p>
          <a:p>
            <a:endParaRPr lang="en-US" baseline="0" dirty="0"/>
          </a:p>
          <a:p>
            <a:r>
              <a:rPr lang="en-US" baseline="0" dirty="0"/>
              <a:t>-Where the majority of the previous research has looked at Northern WV</a:t>
            </a:r>
          </a:p>
          <a:p>
            <a:r>
              <a:rPr lang="en-US" baseline="0" dirty="0"/>
              <a:t>	-finding older features dying out	</a:t>
            </a:r>
          </a:p>
          <a:p>
            <a:r>
              <a:rPr lang="en-US" baseline="0" dirty="0"/>
              <a:t>But these areas are quite different</a:t>
            </a:r>
          </a:p>
          <a:p>
            <a:r>
              <a:rPr lang="en-US" baseline="0" dirty="0"/>
              <a:t>	-Close proximity to the North, northern urban centers (Pittsburg, </a:t>
            </a:r>
            <a:r>
              <a:rPr lang="en-US" baseline="0" dirty="0" err="1"/>
              <a:t>vs</a:t>
            </a:r>
            <a:r>
              <a:rPr lang="en-US" baseline="0" dirty="0"/>
              <a:t> Knoxville, Raleigh)</a:t>
            </a:r>
            <a:endParaRPr lang="en-US" dirty="0"/>
          </a:p>
          <a:p>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a:t>
            </a:fld>
            <a:endParaRPr lang="en-US"/>
          </a:p>
        </p:txBody>
      </p:sp>
    </p:spTree>
    <p:extLst>
      <p:ext uri="{BB962C8B-B14F-4D97-AF65-F5344CB8AC3E}">
        <p14:creationId xmlns:p14="http://schemas.microsoft.com/office/powerpoint/2010/main" val="3948311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a:t>Here we see a difference for double modals and a-prefixing showing up</a:t>
            </a:r>
            <a:r>
              <a:rPr lang="en-US" baseline="0" dirty="0"/>
              <a:t> between the </a:t>
            </a:r>
            <a:r>
              <a:rPr lang="en-US" baseline="0" dirty="0" err="1"/>
              <a:t>subregions</a:t>
            </a:r>
            <a:endParaRPr lang="en-US" dirty="0"/>
          </a:p>
          <a:p>
            <a:endParaRPr lang="en-US" dirty="0"/>
          </a:p>
          <a:p>
            <a:r>
              <a:rPr lang="en-US" dirty="0"/>
              <a:t>A-</a:t>
            </a:r>
            <a:r>
              <a:rPr lang="en-US" baseline="0" dirty="0"/>
              <a:t> prefixing is one that Hazen points to dying out in Northern App but we see that is it more robust and even has reported use in Sapp as opposed to </a:t>
            </a:r>
            <a:r>
              <a:rPr lang="en-US" baseline="0" dirty="0" err="1"/>
              <a:t>Napp</a:t>
            </a:r>
            <a:r>
              <a:rPr lang="en-US" baseline="0" dirty="0"/>
              <a:t>, </a:t>
            </a:r>
          </a:p>
          <a:p>
            <a:endParaRPr lang="en-US" baseline="0" dirty="0"/>
          </a:p>
          <a:p>
            <a:r>
              <a:rPr lang="en-US" baseline="0" dirty="0"/>
              <a:t>we also see positive anymore show up here, being led by </a:t>
            </a:r>
            <a:r>
              <a:rPr lang="en-US" baseline="0" dirty="0" err="1"/>
              <a:t>NApp</a:t>
            </a:r>
            <a:r>
              <a:rPr lang="en-US" baseline="0" dirty="0"/>
              <a:t>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20</a:t>
            </a:fld>
            <a:endParaRPr lang="en-US"/>
          </a:p>
        </p:txBody>
      </p:sp>
    </p:spTree>
    <p:extLst>
      <p:ext uri="{BB962C8B-B14F-4D97-AF65-F5344CB8AC3E}">
        <p14:creationId xmlns:p14="http://schemas.microsoft.com/office/powerpoint/2010/main" val="437767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But is Southern App like the South? Is </a:t>
            </a:r>
            <a:r>
              <a:rPr lang="en-US" dirty="0" err="1"/>
              <a:t>Napp</a:t>
            </a:r>
            <a:r>
              <a:rPr lang="en-US" dirty="0"/>
              <a:t> like the South or the North?</a:t>
            </a:r>
          </a:p>
          <a:p>
            <a:endParaRPr lang="en-US" dirty="0"/>
          </a:p>
          <a:p>
            <a:r>
              <a:rPr lang="en-US" dirty="0"/>
              <a:t>Sapp</a:t>
            </a:r>
            <a:r>
              <a:rPr lang="en-US" baseline="0" dirty="0"/>
              <a:t> and South pattern together for a number of lexical items – yonder, y’all, tote, carry</a:t>
            </a:r>
          </a:p>
          <a:p>
            <a:r>
              <a:rPr lang="en-US" baseline="0" dirty="0"/>
              <a:t>Sapp on its own in – right pretty, bald, poke, reckon</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21</a:t>
            </a:fld>
            <a:endParaRPr lang="en-US"/>
          </a:p>
        </p:txBody>
      </p:sp>
    </p:spTree>
    <p:extLst>
      <p:ext uri="{BB962C8B-B14F-4D97-AF65-F5344CB8AC3E}">
        <p14:creationId xmlns:p14="http://schemas.microsoft.com/office/powerpoint/2010/main" val="461074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Similar patterns as before Sapp and South pattern</a:t>
            </a:r>
            <a:r>
              <a:rPr lang="en-US" baseline="0" dirty="0"/>
              <a:t> together</a:t>
            </a:r>
          </a:p>
          <a:p>
            <a:r>
              <a:rPr lang="en-US" baseline="0" dirty="0"/>
              <a:t>With Sapp by itself for bald, right-pretty</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22</a:t>
            </a:fld>
            <a:endParaRPr lang="en-US"/>
          </a:p>
        </p:txBody>
      </p:sp>
    </p:spTree>
    <p:extLst>
      <p:ext uri="{BB962C8B-B14F-4D97-AF65-F5344CB8AC3E}">
        <p14:creationId xmlns:p14="http://schemas.microsoft.com/office/powerpoint/2010/main" val="2132965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In</a:t>
            </a:r>
            <a:r>
              <a:rPr lang="en-US" baseline="0" dirty="0"/>
              <a:t> use we see the south and Sapp patterning together for pen/pin </a:t>
            </a:r>
          </a:p>
          <a:p>
            <a:r>
              <a:rPr lang="en-US" baseline="0" dirty="0"/>
              <a:t>feel and fill are showing a difference in Southern App, Northern App and South</a:t>
            </a:r>
          </a:p>
          <a:p>
            <a:endParaRPr lang="en-US" baseline="0" dirty="0"/>
          </a:p>
          <a:p>
            <a:r>
              <a:rPr lang="en-US" baseline="0" dirty="0"/>
              <a:t>Southern App and South  with pen/pin merger.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23</a:t>
            </a:fld>
            <a:endParaRPr lang="en-US"/>
          </a:p>
        </p:txBody>
      </p:sp>
    </p:spTree>
    <p:extLst>
      <p:ext uri="{BB962C8B-B14F-4D97-AF65-F5344CB8AC3E}">
        <p14:creationId xmlns:p14="http://schemas.microsoft.com/office/powerpoint/2010/main" val="1078858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Not the same as what they report</a:t>
            </a:r>
            <a:r>
              <a:rPr lang="en-US" baseline="0" dirty="0"/>
              <a:t> using; we see </a:t>
            </a:r>
            <a:r>
              <a:rPr lang="en-US" baseline="0" dirty="0" err="1"/>
              <a:t>NApp</a:t>
            </a:r>
            <a:r>
              <a:rPr lang="en-US" baseline="0" dirty="0"/>
              <a:t> and Sapp patterning similarly here </a:t>
            </a:r>
          </a:p>
          <a:p>
            <a:r>
              <a:rPr lang="en-US" baseline="0" dirty="0"/>
              <a:t>Specifically we are interested in /</a:t>
            </a:r>
            <a:r>
              <a:rPr lang="en-US" baseline="0" dirty="0" err="1"/>
              <a:t>ai</a:t>
            </a:r>
            <a:r>
              <a:rPr lang="en-US" baseline="0" dirty="0"/>
              <a:t>/ </a:t>
            </a:r>
            <a:r>
              <a:rPr lang="en-US" baseline="0" dirty="0" err="1"/>
              <a:t>ungliding</a:t>
            </a:r>
            <a:r>
              <a:rPr lang="en-US" baseline="0" dirty="0"/>
              <a:t> showing that it is an App thing and then back vowel fronting being correlated with App identity - so the Apps actually hear stage one of the Southern shift more than broad Southerners</a:t>
            </a:r>
          </a:p>
          <a:p>
            <a:endParaRPr lang="en-US" baseline="0" dirty="0"/>
          </a:p>
          <a:p>
            <a:r>
              <a:rPr lang="en-US" baseline="0" dirty="0"/>
              <a:t>So differences in what we hear and use in phonology with using SAPP and South patterning and hearing NAPP and SAPP patterning- for hear the Apps are patterning together for hearing parts of the Southern Shift while the South lags behind them. </a:t>
            </a:r>
          </a:p>
          <a:p>
            <a:endParaRPr lang="en-US" baseline="0" dirty="0"/>
          </a:p>
          <a:p>
            <a:r>
              <a:rPr lang="en-US" baseline="0" dirty="0"/>
              <a:t>Obviously an area that needs more work to distinguish the ways Apps are doing Southern shift compared to the broader South. – but we know that the Apps are reporting hearing the big parts of the Southern shift more yet- only the Sapp and Southern </a:t>
            </a:r>
            <a:r>
              <a:rPr lang="en-US" baseline="0" dirty="0" err="1"/>
              <a:t>respondants</a:t>
            </a:r>
            <a:r>
              <a:rPr lang="en-US" baseline="0" dirty="0"/>
              <a:t> have pen/pin merger.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24</a:t>
            </a:fld>
            <a:endParaRPr lang="en-US"/>
          </a:p>
        </p:txBody>
      </p:sp>
    </p:spTree>
    <p:extLst>
      <p:ext uri="{BB962C8B-B14F-4D97-AF65-F5344CB8AC3E}">
        <p14:creationId xmlns:p14="http://schemas.microsoft.com/office/powerpoint/2010/main" val="7688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err="1"/>
              <a:t>Napp</a:t>
            </a:r>
            <a:r>
              <a:rPr lang="en-US" dirty="0"/>
              <a:t> patterns different on Double modals , </a:t>
            </a:r>
            <a:r>
              <a:rPr lang="en-US" dirty="0" err="1"/>
              <a:t>fixin</a:t>
            </a:r>
            <a:r>
              <a:rPr lang="en-US" dirty="0"/>
              <a:t> to,</a:t>
            </a:r>
            <a:r>
              <a:rPr lang="en-US" baseline="0" dirty="0"/>
              <a:t> </a:t>
            </a:r>
            <a:r>
              <a:rPr lang="en-US" baseline="0" dirty="0" err="1"/>
              <a:t>pos</a:t>
            </a:r>
            <a:r>
              <a:rPr lang="en-US" baseline="0" dirty="0"/>
              <a:t> anymore- </a:t>
            </a:r>
          </a:p>
          <a:p>
            <a:r>
              <a:rPr lang="en-US" baseline="0" dirty="0"/>
              <a:t>We see Sapp and the general south patterning together on all but </a:t>
            </a:r>
            <a:r>
              <a:rPr lang="en-US" baseline="0" dirty="0" err="1"/>
              <a:t>compl</a:t>
            </a:r>
            <a:r>
              <a:rPr lang="en-US" baseline="0" dirty="0"/>
              <a:t> done where the Appalachians pattern together in reported use</a:t>
            </a:r>
          </a:p>
          <a:p>
            <a:endParaRPr lang="en-US" baseline="0" dirty="0"/>
          </a:p>
          <a:p>
            <a:r>
              <a:rPr lang="en-US" baseline="0" dirty="0"/>
              <a:t>Completive done is one that Hazen found to be dying and it is in </a:t>
            </a:r>
            <a:r>
              <a:rPr lang="en-US" baseline="0" dirty="0" err="1"/>
              <a:t>Napp</a:t>
            </a:r>
            <a:r>
              <a:rPr lang="en-US" baseline="0" dirty="0"/>
              <a:t> and Sapp is not far behind in use </a:t>
            </a:r>
          </a:p>
          <a:p>
            <a:r>
              <a:rPr lang="en-US" baseline="0" dirty="0"/>
              <a:t>But turning to the hear data we see that they are still hearing this in App over half of the time.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25</a:t>
            </a:fld>
            <a:endParaRPr lang="en-US"/>
          </a:p>
        </p:txBody>
      </p:sp>
    </p:spTree>
    <p:extLst>
      <p:ext uri="{BB962C8B-B14F-4D97-AF65-F5344CB8AC3E}">
        <p14:creationId xmlns:p14="http://schemas.microsoft.com/office/powerpoint/2010/main" val="3428489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endParaRPr lang="en-US" dirty="0"/>
          </a:p>
          <a:p>
            <a:r>
              <a:rPr lang="en-US" dirty="0"/>
              <a:t>Same pattern as before with double modals Sapp and South pattern together</a:t>
            </a:r>
            <a:r>
              <a:rPr lang="en-US" baseline="0" dirty="0"/>
              <a:t> and pattern together with </a:t>
            </a:r>
            <a:r>
              <a:rPr lang="en-US" baseline="0" dirty="0" err="1"/>
              <a:t>fixin</a:t>
            </a:r>
            <a:r>
              <a:rPr lang="en-US" baseline="0" dirty="0"/>
              <a:t> to </a:t>
            </a:r>
          </a:p>
          <a:p>
            <a:r>
              <a:rPr lang="en-US" baseline="0" dirty="0"/>
              <a:t>BUT with anymore- we have the two Appalachians patterning together</a:t>
            </a:r>
          </a:p>
          <a:p>
            <a:endParaRPr lang="en-US" baseline="0" dirty="0"/>
          </a:p>
          <a:p>
            <a:r>
              <a:rPr lang="en-US" baseline="0" dirty="0"/>
              <a:t>With completive done we have N App differences in all-</a:t>
            </a:r>
          </a:p>
          <a:p>
            <a:endParaRPr lang="en-US" baseline="0" dirty="0"/>
          </a:p>
          <a:p>
            <a:r>
              <a:rPr lang="en-US" baseline="0" dirty="0"/>
              <a:t>Notable is that Sapp hear anymore, but do not claim to use it. </a:t>
            </a:r>
          </a:p>
          <a:p>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26</a:t>
            </a:fld>
            <a:endParaRPr lang="en-US"/>
          </a:p>
        </p:txBody>
      </p:sp>
    </p:spTree>
    <p:extLst>
      <p:ext uri="{BB962C8B-B14F-4D97-AF65-F5344CB8AC3E}">
        <p14:creationId xmlns:p14="http://schemas.microsoft.com/office/powerpoint/2010/main" val="16222972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(presumably surrounding Northern/Midwest dialects)</a:t>
            </a:r>
          </a:p>
          <a:p>
            <a:endParaRPr lang="en-US" dirty="0"/>
          </a:p>
          <a:p>
            <a:r>
              <a:rPr lang="en-US" baseline="0" dirty="0" err="1"/>
              <a:t>ai</a:t>
            </a:r>
            <a:r>
              <a:rPr lang="en-US" baseline="0" dirty="0"/>
              <a:t> </a:t>
            </a:r>
            <a:r>
              <a:rPr lang="en-US" baseline="0" dirty="0" err="1"/>
              <a:t>unglding</a:t>
            </a:r>
            <a:r>
              <a:rPr lang="en-US" baseline="0" dirty="0"/>
              <a:t> </a:t>
            </a:r>
            <a:r>
              <a:rPr lang="en-US" baseline="0" dirty="0" err="1"/>
              <a:t>etc</a:t>
            </a:r>
            <a:r>
              <a:rPr lang="en-US" baseline="0" dirty="0"/>
              <a:t> – Apps together</a:t>
            </a:r>
          </a:p>
          <a:p>
            <a:endParaRPr lang="en-US" baseline="0" dirty="0"/>
          </a:p>
          <a:p>
            <a:r>
              <a:rPr lang="en-US" dirty="0"/>
              <a:t>Double modals</a:t>
            </a:r>
            <a:r>
              <a:rPr lang="en-US" baseline="0" dirty="0"/>
              <a:t>, a-prefixing,</a:t>
            </a:r>
          </a:p>
          <a:p>
            <a:r>
              <a:rPr lang="en-US" baseline="0" dirty="0" err="1"/>
              <a:t>Napp</a:t>
            </a:r>
            <a:r>
              <a:rPr lang="en-US" baseline="0" dirty="0"/>
              <a:t> definitely not patterning with the south more widely</a:t>
            </a:r>
          </a:p>
          <a:p>
            <a:endParaRPr lang="en-US" baseline="0" dirty="0"/>
          </a:p>
          <a:p>
            <a:r>
              <a:rPr lang="en-US" baseline="0" dirty="0"/>
              <a:t>This data from the young folks shows that </a:t>
            </a:r>
            <a:r>
              <a:rPr lang="en-US" baseline="0" dirty="0" err="1"/>
              <a:t>AppE</a:t>
            </a:r>
            <a:r>
              <a:rPr lang="en-US" baseline="0" dirty="0"/>
              <a:t> is present and that they hear it- more over their opinions about it and their own selves most likely figures strongly.  Not just from only saying you hear something at a high frequency and never use it ( a sort of </a:t>
            </a:r>
            <a:r>
              <a:rPr lang="en-US" baseline="0" dirty="0" err="1"/>
              <a:t>othering</a:t>
            </a:r>
            <a:r>
              <a:rPr lang="en-US" baseline="0" dirty="0"/>
              <a:t> of dialect features) but the open ended responses to describing their own dialect and who says and does features is of import here. </a:t>
            </a:r>
          </a:p>
          <a:p>
            <a:endParaRPr lang="en-US" baseline="0" dirty="0"/>
          </a:p>
          <a:p>
            <a:r>
              <a:rPr lang="en-US" baseline="0" dirty="0"/>
              <a:t>So are the features actually dying or are they just not being used- are selective features being used for identity work and in SAPP these features have more currency than in other regions. </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27</a:t>
            </a:fld>
            <a:endParaRPr lang="en-US"/>
          </a:p>
        </p:txBody>
      </p:sp>
    </p:spTree>
    <p:extLst>
      <p:ext uri="{BB962C8B-B14F-4D97-AF65-F5344CB8AC3E}">
        <p14:creationId xmlns:p14="http://schemas.microsoft.com/office/powerpoint/2010/main" val="2511173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Methodology plug here to</a:t>
            </a:r>
            <a:r>
              <a:rPr lang="en-US" baseline="0" dirty="0"/>
              <a:t> use big data to test things- the hear data is important as it is more accurate in telling us what is around the area and what speakers are coming in contact with. </a:t>
            </a:r>
          </a:p>
          <a:p>
            <a:endParaRPr lang="en-US"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Double modals are notably a </a:t>
            </a:r>
            <a:r>
              <a:rPr lang="en-US" dirty="0" err="1"/>
              <a:t>SApp</a:t>
            </a:r>
            <a:r>
              <a:rPr lang="en-US" dirty="0"/>
              <a:t> and South feature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Lexical items like bald </a:t>
            </a:r>
            <a:r>
              <a:rPr lang="en-US" dirty="0" err="1"/>
              <a:t>etc</a:t>
            </a:r>
            <a:r>
              <a:rPr lang="en-US" dirty="0"/>
              <a:t>, can let us know what people recognize as form and more importantly who is hearing them and can help us tease out the stereotypes that may exist or to watch for the ways in which members of region may distance</a:t>
            </a:r>
            <a:r>
              <a:rPr lang="en-US" baseline="0" dirty="0"/>
              <a:t> themselves from it.</a:t>
            </a: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lvl="1"/>
            <a:r>
              <a:rPr lang="en-US" dirty="0"/>
              <a:t>Phonology -when hearing </a:t>
            </a:r>
            <a:r>
              <a:rPr lang="en-US" dirty="0" err="1"/>
              <a:t>NApp</a:t>
            </a:r>
            <a:r>
              <a:rPr lang="en-US" dirty="0"/>
              <a:t> and </a:t>
            </a:r>
            <a:r>
              <a:rPr lang="en-US" dirty="0" err="1"/>
              <a:t>SApp</a:t>
            </a:r>
            <a:r>
              <a:rPr lang="en-US" dirty="0"/>
              <a:t> pattern together (more App specific features)</a:t>
            </a:r>
          </a:p>
          <a:p>
            <a:pPr lvl="1"/>
            <a:r>
              <a:rPr lang="en-US" dirty="0"/>
              <a:t>when using South and </a:t>
            </a:r>
            <a:r>
              <a:rPr lang="en-US" dirty="0" err="1"/>
              <a:t>SApp</a:t>
            </a:r>
            <a:r>
              <a:rPr lang="en-US" dirty="0"/>
              <a:t> pattern together (more general southern features)</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We need to be cognizant of attitudes and popular attention – how can this help</a:t>
            </a:r>
            <a:r>
              <a:rPr lang="en-US" baseline="0" dirty="0"/>
              <a:t> with a resurgence of dialect features- similar to what has happened in places like NL or with Cajun in Louisiana – will we see those features that are commented on – those that are </a:t>
            </a:r>
            <a:r>
              <a:rPr lang="en-US" baseline="0" dirty="0" err="1"/>
              <a:t>enregistered</a:t>
            </a:r>
            <a:r>
              <a:rPr lang="en-US" baseline="0" dirty="0"/>
              <a:t> doing extra work in ways that they have not before- this would include a reconfiguring of linguistic constraints as well as new social conditioning. </a:t>
            </a:r>
            <a:endParaRPr lang="en-US" dirty="0"/>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28</a:t>
            </a:fld>
            <a:endParaRPr lang="en-US"/>
          </a:p>
        </p:txBody>
      </p:sp>
    </p:spTree>
    <p:extLst>
      <p:ext uri="{BB962C8B-B14F-4D97-AF65-F5344CB8AC3E}">
        <p14:creationId xmlns:p14="http://schemas.microsoft.com/office/powerpoint/2010/main" val="10302954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becky</a:t>
            </a:r>
            <a:endParaRPr lang="en-US" dirty="0"/>
          </a:p>
          <a:p>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29</a:t>
            </a:fld>
            <a:endParaRPr lang="en-US"/>
          </a:p>
        </p:txBody>
      </p:sp>
    </p:spTree>
    <p:extLst>
      <p:ext uri="{BB962C8B-B14F-4D97-AF65-F5344CB8AC3E}">
        <p14:creationId xmlns:p14="http://schemas.microsoft.com/office/powerpoint/2010/main" val="3366694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Daniel then Becky</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App </a:t>
            </a:r>
            <a:r>
              <a:rPr lang="en-US" sz="1200" kern="1200" dirty="0" err="1">
                <a:solidFill>
                  <a:schemeClr val="tx1"/>
                </a:solidFill>
                <a:effectLst/>
                <a:latin typeface="+mn-lt"/>
                <a:ea typeface="+mn-ea"/>
                <a:cs typeface="+mn-cs"/>
              </a:rPr>
              <a:t>Reg</a:t>
            </a:r>
            <a:r>
              <a:rPr lang="en-US" sz="1200" kern="1200" dirty="0">
                <a:solidFill>
                  <a:schemeClr val="tx1"/>
                </a:solidFill>
                <a:effectLst/>
                <a:latin typeface="+mn-lt"/>
                <a:ea typeface="+mn-ea"/>
                <a:cs typeface="+mn-cs"/>
              </a:rPr>
              <a:t> Com: (1965 33%</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poverty to 2011 16.1%; 1965 223 Distressed counties to 93 in 2014)</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a:t>	</a:t>
            </a:r>
            <a:r>
              <a:rPr lang="en-US" dirty="0" err="1"/>
              <a:t>Avett</a:t>
            </a:r>
            <a:r>
              <a:rPr lang="en-US" dirty="0"/>
              <a:t> Brothers, Old Crow Medicine Show, Moonshiners, </a:t>
            </a:r>
            <a:r>
              <a:rPr lang="en-US" dirty="0" err="1"/>
              <a:t>Lumbersexuals</a:t>
            </a:r>
            <a:r>
              <a:rPr lang="en-US" dirty="0"/>
              <a:t>, App Studies Major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err="1"/>
              <a:t>becky</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Evidence</a:t>
            </a:r>
            <a:r>
              <a:rPr lang="en-US" baseline="0" dirty="0"/>
              <a:t> pointing to language change – some in the direction of movement away from </a:t>
            </a:r>
            <a:r>
              <a:rPr lang="en-US" baseline="0" dirty="0" err="1"/>
              <a:t>AppE</a:t>
            </a:r>
            <a:r>
              <a:rPr lang="en-US" baseline="0" dirty="0"/>
              <a:t> norms while others pointing towards the reclamation on particular features </a:t>
            </a: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Little work on language perceptions in App, but especially</a:t>
            </a:r>
            <a:r>
              <a:rPr lang="en-US" sz="1200" kern="1200" baseline="0" dirty="0">
                <a:solidFill>
                  <a:schemeClr val="tx1"/>
                </a:solidFill>
                <a:effectLst/>
                <a:latin typeface="+mn-lt"/>
                <a:ea typeface="+mn-ea"/>
                <a:cs typeface="+mn-cs"/>
              </a:rPr>
              <a:t> of young.  That is what they are hearing and saying in Appalachia.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Recent interest in </a:t>
            </a:r>
            <a:r>
              <a:rPr lang="en-US" sz="1200" kern="1200" baseline="0" dirty="0" err="1">
                <a:solidFill>
                  <a:schemeClr val="tx1"/>
                </a:solidFill>
                <a:effectLst/>
                <a:latin typeface="+mn-lt"/>
                <a:ea typeface="+mn-ea"/>
                <a:cs typeface="+mn-cs"/>
              </a:rPr>
              <a:t>AppE</a:t>
            </a:r>
            <a:r>
              <a:rPr lang="en-US" sz="1200" kern="1200" baseline="0" dirty="0">
                <a:solidFill>
                  <a:schemeClr val="tx1"/>
                </a:solidFill>
                <a:effectLst/>
                <a:latin typeface="+mn-lt"/>
                <a:ea typeface="+mn-ea"/>
                <a:cs typeface="+mn-cs"/>
              </a:rPr>
              <a:t> by media- focusing specifically on features dying out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a:t>Focus on </a:t>
            </a:r>
            <a:r>
              <a:rPr lang="en-US" dirty="0" err="1"/>
              <a:t>AppE</a:t>
            </a:r>
            <a:r>
              <a:rPr lang="en-US" dirty="0"/>
              <a:t>- restoring pride- still set up the dichotomy</a:t>
            </a:r>
            <a:r>
              <a:rPr lang="en-US" baseline="0" dirty="0"/>
              <a:t> of old and new- heavy media coverage looking at the dialect and discussing the stereotypes that abound, couching it as an old dialect that young people are reclaiming and using parts of- “it’s not dead” just different push</a:t>
            </a:r>
          </a:p>
          <a:p>
            <a:endParaRPr lang="en-US" dirty="0"/>
          </a:p>
          <a:p>
            <a:r>
              <a:rPr lang="en-US" dirty="0"/>
              <a:t>Less salient features fading or limited linguistic frames</a:t>
            </a:r>
          </a:p>
          <a:p>
            <a:r>
              <a:rPr lang="en-US" dirty="0"/>
              <a:t>Totemic/salient features still present</a:t>
            </a:r>
          </a:p>
          <a:p>
            <a:r>
              <a:rPr lang="en-US" dirty="0"/>
              <a:t>Curvilinear patterns of linguistic change</a:t>
            </a:r>
          </a:p>
          <a:p>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3</a:t>
            </a:fld>
            <a:endParaRPr lang="en-US"/>
          </a:p>
        </p:txBody>
      </p:sp>
    </p:spTree>
    <p:extLst>
      <p:ext uri="{BB962C8B-B14F-4D97-AF65-F5344CB8AC3E}">
        <p14:creationId xmlns:p14="http://schemas.microsoft.com/office/powerpoint/2010/main" val="355270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Especially which features persist for Young Appalachian speakers</a:t>
            </a:r>
          </a:p>
          <a:p>
            <a:endParaRPr lang="en-US" dirty="0"/>
          </a:p>
          <a:p>
            <a:r>
              <a:rPr lang="en-US" dirty="0"/>
              <a:t>What is the extent</a:t>
            </a:r>
            <a:r>
              <a:rPr lang="en-US" baseline="0" dirty="0"/>
              <a:t> of </a:t>
            </a:r>
            <a:r>
              <a:rPr lang="en-US" baseline="0" dirty="0" err="1"/>
              <a:t>subregional</a:t>
            </a:r>
            <a:r>
              <a:rPr lang="en-US" baseline="0" dirty="0"/>
              <a:t> variation- </a:t>
            </a:r>
            <a:r>
              <a:rPr lang="en-US" baseline="0" dirty="0" err="1"/>
              <a:t>esp</a:t>
            </a:r>
            <a:r>
              <a:rPr lang="en-US" baseline="0" dirty="0"/>
              <a:t> as related to perceptions of this dialect and its persistence given recent  media attention. </a:t>
            </a:r>
          </a:p>
          <a:p>
            <a:endParaRPr lang="en-US" dirty="0"/>
          </a:p>
          <a:p>
            <a:r>
              <a:rPr lang="en-US" dirty="0"/>
              <a:t>Is App becoming</a:t>
            </a:r>
            <a:r>
              <a:rPr lang="en-US" baseline="0" dirty="0"/>
              <a:t> less unique? Is it not distinguishable from the South?</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4</a:t>
            </a:fld>
            <a:endParaRPr lang="en-US"/>
          </a:p>
        </p:txBody>
      </p:sp>
    </p:spTree>
    <p:extLst>
      <p:ext uri="{BB962C8B-B14F-4D97-AF65-F5344CB8AC3E}">
        <p14:creationId xmlns:p14="http://schemas.microsoft.com/office/powerpoint/2010/main" val="1479836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p:txBody>
      </p:sp>
      <p:sp>
        <p:nvSpPr>
          <p:cNvPr id="4" name="Slide Number Placeholder 3"/>
          <p:cNvSpPr>
            <a:spLocks noGrp="1"/>
          </p:cNvSpPr>
          <p:nvPr>
            <p:ph type="sldNum" sz="quarter" idx="10"/>
          </p:nvPr>
        </p:nvSpPr>
        <p:spPr/>
        <p:txBody>
          <a:bodyPr/>
          <a:lstStyle/>
          <a:p>
            <a:fld id="{E53693C0-2FEB-5A46-9696-E3137CA10118}" type="slidenum">
              <a:rPr lang="en-US" smtClean="0"/>
              <a:t>5</a:t>
            </a:fld>
            <a:endParaRPr lang="en-US"/>
          </a:p>
        </p:txBody>
      </p:sp>
    </p:spTree>
    <p:extLst>
      <p:ext uri="{BB962C8B-B14F-4D97-AF65-F5344CB8AC3E}">
        <p14:creationId xmlns:p14="http://schemas.microsoft.com/office/powerpoint/2010/main" val="4234765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daniel</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6</a:t>
            </a:fld>
            <a:endParaRPr lang="en-US"/>
          </a:p>
        </p:txBody>
      </p:sp>
    </p:spTree>
    <p:extLst>
      <p:ext uri="{BB962C8B-B14F-4D97-AF65-F5344CB8AC3E}">
        <p14:creationId xmlns:p14="http://schemas.microsoft.com/office/powerpoint/2010/main" val="316755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daniel</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7</a:t>
            </a:fld>
            <a:endParaRPr lang="en-US"/>
          </a:p>
        </p:txBody>
      </p:sp>
    </p:spTree>
    <p:extLst>
      <p:ext uri="{BB962C8B-B14F-4D97-AF65-F5344CB8AC3E}">
        <p14:creationId xmlns:p14="http://schemas.microsoft.com/office/powerpoint/2010/main" val="1493142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Daniel</a:t>
            </a:r>
          </a:p>
          <a:p>
            <a:r>
              <a:rPr lang="en-US" dirty="0"/>
              <a:t>Mention</a:t>
            </a:r>
            <a:r>
              <a:rPr lang="en-US" baseline="0" dirty="0"/>
              <a:t> the problems with these (plumb=fruit, holler=holler at me)</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8</a:t>
            </a:fld>
            <a:endParaRPr lang="en-US"/>
          </a:p>
        </p:txBody>
      </p:sp>
    </p:spTree>
    <p:extLst>
      <p:ext uri="{BB962C8B-B14F-4D97-AF65-F5344CB8AC3E}">
        <p14:creationId xmlns:p14="http://schemas.microsoft.com/office/powerpoint/2010/main" val="1445679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Looking at features of southern shift</a:t>
            </a:r>
            <a:r>
              <a:rPr lang="en-US" baseline="0" dirty="0"/>
              <a:t> and app- h insertion is an important one.   As is pen/pin merger since regions of </a:t>
            </a:r>
            <a:r>
              <a:rPr lang="en-US" baseline="0" dirty="0" err="1"/>
              <a:t>Napp</a:t>
            </a:r>
            <a:r>
              <a:rPr lang="en-US" baseline="0" dirty="0"/>
              <a:t> are known not to have it. </a:t>
            </a:r>
            <a:endParaRPr lang="en-US" dirty="0"/>
          </a:p>
          <a:p>
            <a:endParaRPr lang="en-US" dirty="0"/>
          </a:p>
          <a:p>
            <a:r>
              <a:rPr lang="en-US" dirty="0"/>
              <a:t>feel</a:t>
            </a:r>
            <a:r>
              <a:rPr lang="en-US" baseline="0" dirty="0"/>
              <a:t> / fill = lax vowel raising [I]</a:t>
            </a:r>
          </a:p>
          <a:p>
            <a:r>
              <a:rPr lang="en-US" baseline="0" dirty="0"/>
              <a:t>cheer / chair = tense vowel lowering [</a:t>
            </a:r>
            <a:r>
              <a:rPr lang="en-US" baseline="0" dirty="0" err="1"/>
              <a:t>i</a:t>
            </a:r>
            <a:r>
              <a:rPr lang="en-US" baseline="0" dirty="0"/>
              <a:t>] to [e]</a:t>
            </a:r>
          </a:p>
          <a:p>
            <a:r>
              <a:rPr lang="en-US" baseline="0" dirty="0"/>
              <a:t>air / hair =  h-insertion</a:t>
            </a:r>
          </a:p>
          <a:p>
            <a:r>
              <a:rPr lang="en-US" baseline="0" dirty="0"/>
              <a:t>pin / pen and ten / tin = merger</a:t>
            </a:r>
          </a:p>
          <a:p>
            <a:r>
              <a:rPr lang="en-US" baseline="0" dirty="0"/>
              <a:t>tire / tar = </a:t>
            </a:r>
            <a:r>
              <a:rPr lang="en-US" baseline="0" dirty="0" err="1"/>
              <a:t>ai</a:t>
            </a:r>
            <a:r>
              <a:rPr lang="en-US" baseline="0" dirty="0"/>
              <a:t> monophthongization</a:t>
            </a:r>
          </a:p>
          <a:p>
            <a:r>
              <a:rPr lang="en-US" baseline="0" dirty="0"/>
              <a:t>fool / full = back vowel fronting [u]</a:t>
            </a:r>
            <a:endParaRPr lang="en-US" dirty="0"/>
          </a:p>
        </p:txBody>
      </p:sp>
      <p:sp>
        <p:nvSpPr>
          <p:cNvPr id="4" name="Slide Number Placeholder 3"/>
          <p:cNvSpPr>
            <a:spLocks noGrp="1"/>
          </p:cNvSpPr>
          <p:nvPr>
            <p:ph type="sldNum" sz="quarter" idx="10"/>
          </p:nvPr>
        </p:nvSpPr>
        <p:spPr/>
        <p:txBody>
          <a:bodyPr/>
          <a:lstStyle/>
          <a:p>
            <a:fld id="{E53693C0-2FEB-5A46-9696-E3137CA10118}" type="slidenum">
              <a:rPr lang="en-US" smtClean="0"/>
              <a:t>9</a:t>
            </a:fld>
            <a:endParaRPr lang="en-US"/>
          </a:p>
        </p:txBody>
      </p:sp>
    </p:spTree>
    <p:extLst>
      <p:ext uri="{BB962C8B-B14F-4D97-AF65-F5344CB8AC3E}">
        <p14:creationId xmlns:p14="http://schemas.microsoft.com/office/powerpoint/2010/main" val="263096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6F89F35-FC47-E94C-8940-2D552B9B795A}" type="datetimeFigureOut">
              <a:rPr lang="en-US" smtClean="0"/>
              <a:t>6/14/23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E2D2B3B-882E-40F3-A32F-6DD51691504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F89F35-FC47-E94C-8940-2D552B9B795A}" type="datetimeFigureOut">
              <a:rPr lang="en-US" smtClean="0"/>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442008-8C9D-B54F-8D6A-891E495295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dirty="0"/>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6F89F35-FC47-E94C-8940-2D552B9B795A}" type="datetimeFigureOut">
              <a:rPr lang="en-US" smtClean="0"/>
              <a:t>6/14/23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rot="10800000">
            <a:off x="8882063" y="3175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10800000">
            <a:off x="8882063" y="6308725"/>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userDrawn="1">
            <p:ph type="sldNum" sz="quarter" idx="12"/>
          </p:nvPr>
        </p:nvSpPr>
        <p:spPr>
          <a:xfrm rot="5400000">
            <a:off x="5989638" y="144462"/>
            <a:ext cx="533400" cy="244476"/>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617798"/>
            <a:ext cx="8153400" cy="990600"/>
          </a:xfrm>
        </p:spPr>
        <p:txBody>
          <a:bodyPr/>
          <a:lstStyle>
            <a:lvl1pPr algn="r">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C6F89F35-FC47-E94C-8940-2D552B9B795A}" type="datetimeFigureOut">
              <a:rPr lang="en-US" smtClean="0"/>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B442008-8C9D-B54F-8D6A-891E495295AC}" type="slidenum">
              <a:rPr lang="en-US" smtClean="0"/>
              <a:t>‹#›</a:t>
            </a:fld>
            <a:endParaRPr lang="en-US"/>
          </a:p>
        </p:txBody>
      </p:sp>
      <p:sp>
        <p:nvSpPr>
          <p:cNvPr id="8" name="Content Placeholder 7"/>
          <p:cNvSpPr>
            <a:spLocks noGrp="1"/>
          </p:cNvSpPr>
          <p:nvPr>
            <p:ph sz="quarter" idx="1"/>
          </p:nvPr>
        </p:nvSpPr>
        <p:spPr>
          <a:xfrm>
            <a:off x="612648" y="760046"/>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C6F89F35-FC47-E94C-8940-2D552B9B795A}" type="datetimeFigureOut">
              <a:rPr lang="en-US" smtClean="0"/>
              <a:t>6/14/23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B442008-8C9D-B54F-8D6A-891E495295A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kumimoji="0" lang="en-US" dirty="0"/>
              <a:t>Click to edit Master title style</a:t>
            </a:r>
          </a:p>
        </p:txBody>
      </p:sp>
      <p:sp>
        <p:nvSpPr>
          <p:cNvPr id="9" name="Content Placeholder 8"/>
          <p:cNvSpPr>
            <a:spLocks noGrp="1"/>
          </p:cNvSpPr>
          <p:nvPr>
            <p:ph sz="quarter" idx="1"/>
          </p:nvPr>
        </p:nvSpPr>
        <p:spPr>
          <a:xfrm>
            <a:off x="609600" y="1002192"/>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002192"/>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C6F89F35-FC47-E94C-8940-2D552B9B795A}" type="datetimeFigureOut">
              <a:rPr lang="en-US" smtClean="0"/>
              <a:t>6/14/23</a:t>
            </a:fld>
            <a:endParaRPr lang="en-US"/>
          </a:p>
        </p:txBody>
      </p:sp>
      <p:sp>
        <p:nvSpPr>
          <p:cNvPr id="10" name="Slide Number Placeholder 9"/>
          <p:cNvSpPr>
            <a:spLocks noGrp="1"/>
          </p:cNvSpPr>
          <p:nvPr>
            <p:ph type="sldNum" sz="quarter" idx="16"/>
          </p:nvPr>
        </p:nvSpPr>
        <p:spPr/>
        <p:txBody>
          <a:bodyPr rtlCol="0"/>
          <a:lstStyle/>
          <a:p>
            <a:fld id="{2B442008-8C9D-B54F-8D6A-891E495295AC}"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C6F89F35-FC47-E94C-8940-2D552B9B795A}" type="datetimeFigureOut">
              <a:rPr lang="en-US" smtClean="0"/>
              <a:t>6/14/23</a:t>
            </a:fld>
            <a:endParaRPr lang="en-US"/>
          </a:p>
        </p:txBody>
      </p:sp>
      <p:sp>
        <p:nvSpPr>
          <p:cNvPr id="12" name="Slide Number Placeholder 11"/>
          <p:cNvSpPr>
            <a:spLocks noGrp="1"/>
          </p:cNvSpPr>
          <p:nvPr>
            <p:ph type="sldNum" sz="quarter" idx="16"/>
          </p:nvPr>
        </p:nvSpPr>
        <p:spPr/>
        <p:txBody>
          <a:bodyPr rtlCol="0"/>
          <a:lstStyle/>
          <a:p>
            <a:fld id="{2B442008-8C9D-B54F-8D6A-891E495295AC}"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6F89F35-FC47-E94C-8940-2D552B9B795A}" type="datetimeFigureOut">
              <a:rPr lang="en-US" smtClean="0"/>
              <a:t>6/14/23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B442008-8C9D-B54F-8D6A-891E495295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89F35-FC47-E94C-8940-2D552B9B795A}" type="datetimeFigureOut">
              <a:rPr lang="en-US" smtClean="0"/>
              <a:t>6/14/23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B442008-8C9D-B54F-8D6A-891E495295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C6F89F35-FC47-E94C-8940-2D552B9B795A}" type="datetimeFigureOut">
              <a:rPr lang="en-US" smtClean="0"/>
              <a:t>6/14/23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E2D2B3B-882E-40F3-A32F-6DD51691504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6F89F35-FC47-E94C-8940-2D552B9B795A}" type="datetimeFigureOut">
              <a:rPr lang="en-US" smtClean="0"/>
              <a:t>6/14/23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B442008-8C9D-B54F-8D6A-891E495295AC}"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31698" y="560695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857756"/>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6F89F35-FC47-E94C-8940-2D552B9B795A}" type="datetimeFigureOut">
              <a:rPr lang="en-US" smtClean="0"/>
              <a:t>6/14/23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6560967"/>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8600948" y="6608592"/>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5875" y="6608592"/>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B442008-8C9D-B54F-8D6A-891E495295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5589"/>
            <a:ext cx="7772400" cy="2184861"/>
          </a:xfrm>
        </p:spPr>
        <p:txBody>
          <a:bodyPr>
            <a:normAutofit/>
          </a:bodyPr>
          <a:lstStyle/>
          <a:p>
            <a:pPr algn="r"/>
            <a:r>
              <a:rPr lang="en-US" b="1" dirty="0">
                <a:effectLst/>
              </a:rPr>
              <a:t>Language Change </a:t>
            </a:r>
            <a:br>
              <a:rPr lang="en-US" b="1" dirty="0">
                <a:effectLst/>
              </a:rPr>
            </a:br>
            <a:r>
              <a:rPr lang="en-US" b="1" dirty="0">
                <a:effectLst/>
              </a:rPr>
              <a:t>and Identity in </a:t>
            </a:r>
            <a:br>
              <a:rPr lang="en-US" b="1" dirty="0">
                <a:effectLst/>
              </a:rPr>
            </a:br>
            <a:r>
              <a:rPr lang="en-US" b="1" dirty="0">
                <a:effectLst/>
              </a:rPr>
              <a:t>the new Appalachia</a:t>
            </a:r>
            <a:endParaRPr lang="en-US" dirty="0"/>
          </a:p>
        </p:txBody>
      </p:sp>
      <p:sp>
        <p:nvSpPr>
          <p:cNvPr id="3" name="Subtitle 2"/>
          <p:cNvSpPr>
            <a:spLocks noGrp="1"/>
          </p:cNvSpPr>
          <p:nvPr>
            <p:ph type="subTitle" idx="1"/>
          </p:nvPr>
        </p:nvSpPr>
        <p:spPr>
          <a:xfrm>
            <a:off x="2057400" y="3905738"/>
            <a:ext cx="6400800" cy="1752600"/>
          </a:xfrm>
        </p:spPr>
        <p:txBody>
          <a:bodyPr>
            <a:normAutofit/>
          </a:bodyPr>
          <a:lstStyle/>
          <a:p>
            <a:pPr algn="r"/>
            <a:r>
              <a:rPr lang="en-US" dirty="0"/>
              <a:t>J. Daniel Hasty</a:t>
            </a:r>
          </a:p>
          <a:p>
            <a:pPr algn="r"/>
            <a:r>
              <a:rPr lang="en-US" dirty="0"/>
              <a:t>Becky Childs</a:t>
            </a:r>
          </a:p>
          <a:p>
            <a:pPr algn="r"/>
            <a:r>
              <a:rPr lang="en-US" dirty="0"/>
              <a:t>Coastal Carolina University</a:t>
            </a:r>
          </a:p>
        </p:txBody>
      </p:sp>
    </p:spTree>
    <p:extLst>
      <p:ext uri="{BB962C8B-B14F-4D97-AF65-F5344CB8AC3E}">
        <p14:creationId xmlns:p14="http://schemas.microsoft.com/office/powerpoint/2010/main" val="50116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17798"/>
            <a:ext cx="8153400" cy="990600"/>
          </a:xfrm>
        </p:spPr>
        <p:txBody>
          <a:bodyPr/>
          <a:lstStyle/>
          <a:p>
            <a:r>
              <a:rPr lang="en-US" dirty="0"/>
              <a:t>Morphosyntactic items</a:t>
            </a:r>
          </a:p>
        </p:txBody>
      </p:sp>
      <p:sp>
        <p:nvSpPr>
          <p:cNvPr id="3" name="Content Placeholder 2"/>
          <p:cNvSpPr>
            <a:spLocks noGrp="1"/>
          </p:cNvSpPr>
          <p:nvPr>
            <p:ph sz="quarter" idx="1"/>
          </p:nvPr>
        </p:nvSpPr>
        <p:spPr>
          <a:xfrm>
            <a:off x="612648" y="349250"/>
            <a:ext cx="8153400" cy="5635625"/>
          </a:xfrm>
        </p:spPr>
        <p:txBody>
          <a:bodyPr>
            <a:normAutofit fontScale="92500" lnSpcReduction="10000"/>
          </a:bodyPr>
          <a:lstStyle/>
          <a:p>
            <a:r>
              <a:rPr lang="en-US" dirty="0"/>
              <a:t>You might should eat before you go.</a:t>
            </a:r>
          </a:p>
          <a:p>
            <a:r>
              <a:rPr lang="en-US" dirty="0"/>
              <a:t>I might could do that for you.</a:t>
            </a:r>
          </a:p>
          <a:p>
            <a:r>
              <a:rPr lang="en-US" dirty="0"/>
              <a:t>I want for John to come over.</a:t>
            </a:r>
          </a:p>
          <a:p>
            <a:r>
              <a:rPr lang="en-US" dirty="0"/>
              <a:t>He was a-</a:t>
            </a:r>
            <a:r>
              <a:rPr lang="en-US" dirty="0" err="1"/>
              <a:t>runnin</a:t>
            </a:r>
            <a:r>
              <a:rPr lang="en-US" dirty="0"/>
              <a:t> like crazy.</a:t>
            </a:r>
          </a:p>
          <a:p>
            <a:r>
              <a:rPr lang="en-US" dirty="0"/>
              <a:t>Give me some of them crackers.</a:t>
            </a:r>
          </a:p>
          <a:p>
            <a:r>
              <a:rPr lang="en-US" dirty="0"/>
              <a:t>I’m </a:t>
            </a:r>
            <a:r>
              <a:rPr lang="en-US" dirty="0" err="1"/>
              <a:t>fixin</a:t>
            </a:r>
            <a:r>
              <a:rPr lang="en-US" dirty="0"/>
              <a:t> to go to the store.</a:t>
            </a:r>
          </a:p>
          <a:p>
            <a:r>
              <a:rPr lang="en-US" dirty="0"/>
              <a:t>Any more, I ride the bus home.</a:t>
            </a:r>
          </a:p>
          <a:p>
            <a:r>
              <a:rPr lang="en-US" dirty="0"/>
              <a:t>The board is 5 foot long.</a:t>
            </a:r>
          </a:p>
          <a:p>
            <a:r>
              <a:rPr lang="en-US" dirty="0"/>
              <a:t>We had us a cabin by the lake.</a:t>
            </a:r>
          </a:p>
          <a:p>
            <a:r>
              <a:rPr lang="en-US" dirty="0"/>
              <a:t>Me and my dad, we would toss the ball.</a:t>
            </a:r>
          </a:p>
          <a:p>
            <a:r>
              <a:rPr lang="en-US" dirty="0"/>
              <a:t>She don’t know him yet.</a:t>
            </a:r>
          </a:p>
          <a:p>
            <a:r>
              <a:rPr lang="en-US" dirty="0"/>
              <a:t>I done told you once.</a:t>
            </a:r>
          </a:p>
        </p:txBody>
      </p:sp>
    </p:spTree>
    <p:extLst>
      <p:ext uri="{BB962C8B-B14F-4D97-AF65-F5344CB8AC3E}">
        <p14:creationId xmlns:p14="http://schemas.microsoft.com/office/powerpoint/2010/main" val="3617931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Descriptive statistics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86125322"/>
              </p:ext>
            </p:extLst>
          </p:nvPr>
        </p:nvGraphicFramePr>
        <p:xfrm>
          <a:off x="457200" y="1568173"/>
          <a:ext cx="8214181" cy="1467618"/>
        </p:xfrm>
        <a:graphic>
          <a:graphicData uri="http://schemas.openxmlformats.org/drawingml/2006/table">
            <a:tbl>
              <a:tblPr firstRow="1" bandRow="1">
                <a:tableStyleId>{17292A2E-F333-43FB-9621-5CBBE7FDCDCB}</a:tableStyleId>
              </a:tblPr>
              <a:tblGrid>
                <a:gridCol w="2714088">
                  <a:extLst>
                    <a:ext uri="{9D8B030D-6E8A-4147-A177-3AD203B41FA5}">
                      <a16:colId xmlns:a16="http://schemas.microsoft.com/office/drawing/2014/main" val="20000"/>
                    </a:ext>
                  </a:extLst>
                </a:gridCol>
                <a:gridCol w="2714088">
                  <a:extLst>
                    <a:ext uri="{9D8B030D-6E8A-4147-A177-3AD203B41FA5}">
                      <a16:colId xmlns:a16="http://schemas.microsoft.com/office/drawing/2014/main" val="20001"/>
                    </a:ext>
                  </a:extLst>
                </a:gridCol>
                <a:gridCol w="2786005">
                  <a:extLst>
                    <a:ext uri="{9D8B030D-6E8A-4147-A177-3AD203B41FA5}">
                      <a16:colId xmlns:a16="http://schemas.microsoft.com/office/drawing/2014/main" val="20002"/>
                    </a:ext>
                  </a:extLst>
                </a:gridCol>
              </a:tblGrid>
              <a:tr h="489206">
                <a:tc>
                  <a:txBody>
                    <a:bodyPr/>
                    <a:lstStyle/>
                    <a:p>
                      <a:r>
                        <a:rPr lang="en-US" sz="2400" dirty="0"/>
                        <a:t>region</a:t>
                      </a:r>
                    </a:p>
                  </a:txBody>
                  <a:tcPr marL="120626" marR="120626" marT="60313" marB="60313"/>
                </a:tc>
                <a:tc>
                  <a:txBody>
                    <a:bodyPr/>
                    <a:lstStyle/>
                    <a:p>
                      <a:pPr algn="ctr"/>
                      <a:r>
                        <a:rPr lang="en-US" sz="2400" dirty="0"/>
                        <a:t>n</a:t>
                      </a:r>
                    </a:p>
                  </a:txBody>
                  <a:tcPr marL="120626" marR="120626" marT="60313" marB="60313"/>
                </a:tc>
                <a:tc>
                  <a:txBody>
                    <a:bodyPr/>
                    <a:lstStyle/>
                    <a:p>
                      <a:pPr algn="ctr"/>
                      <a:r>
                        <a:rPr lang="en-US" sz="2400" dirty="0"/>
                        <a:t>%</a:t>
                      </a:r>
                    </a:p>
                  </a:txBody>
                  <a:tcPr marL="120626" marR="120626" marT="60313" marB="60313"/>
                </a:tc>
                <a:extLst>
                  <a:ext uri="{0D108BD9-81ED-4DB2-BD59-A6C34878D82A}">
                    <a16:rowId xmlns:a16="http://schemas.microsoft.com/office/drawing/2014/main" val="10000"/>
                  </a:ext>
                </a:extLst>
              </a:tr>
              <a:tr h="489206">
                <a:tc>
                  <a:txBody>
                    <a:bodyPr/>
                    <a:lstStyle/>
                    <a:p>
                      <a:r>
                        <a:rPr lang="en-US" sz="2400" dirty="0"/>
                        <a:t>Appalachia</a:t>
                      </a:r>
                      <a:endParaRPr lang="en-US" sz="2400" dirty="0">
                        <a:solidFill>
                          <a:schemeClr val="bg1"/>
                        </a:solidFill>
                      </a:endParaRPr>
                    </a:p>
                  </a:txBody>
                  <a:tcPr marL="120626" marR="120626" marT="60313" marB="60313"/>
                </a:tc>
                <a:tc>
                  <a:txBody>
                    <a:bodyPr/>
                    <a:lstStyle/>
                    <a:p>
                      <a:pPr algn="ctr"/>
                      <a:r>
                        <a:rPr lang="en-US" sz="2400" dirty="0"/>
                        <a:t>222</a:t>
                      </a:r>
                      <a:endParaRPr lang="en-US" sz="2400" dirty="0">
                        <a:solidFill>
                          <a:schemeClr val="bg1"/>
                        </a:solidFill>
                      </a:endParaRPr>
                    </a:p>
                  </a:txBody>
                  <a:tcPr marL="120626" marR="120626" marT="60313" marB="60313"/>
                </a:tc>
                <a:tc>
                  <a:txBody>
                    <a:bodyPr/>
                    <a:lstStyle/>
                    <a:p>
                      <a:pPr algn="ctr"/>
                      <a:r>
                        <a:rPr lang="en-US" sz="2400" dirty="0"/>
                        <a:t>65.46</a:t>
                      </a:r>
                      <a:endParaRPr lang="en-US" sz="2400" dirty="0">
                        <a:solidFill>
                          <a:schemeClr val="bg1"/>
                        </a:solidFill>
                      </a:endParaRPr>
                    </a:p>
                  </a:txBody>
                  <a:tcPr marL="120626" marR="120626" marT="60313" marB="60313"/>
                </a:tc>
                <a:extLst>
                  <a:ext uri="{0D108BD9-81ED-4DB2-BD59-A6C34878D82A}">
                    <a16:rowId xmlns:a16="http://schemas.microsoft.com/office/drawing/2014/main" val="10001"/>
                  </a:ext>
                </a:extLst>
              </a:tr>
              <a:tr h="489206">
                <a:tc>
                  <a:txBody>
                    <a:bodyPr/>
                    <a:lstStyle/>
                    <a:p>
                      <a:r>
                        <a:rPr lang="en-US" sz="2400" dirty="0"/>
                        <a:t>South</a:t>
                      </a:r>
                      <a:endParaRPr lang="en-US" sz="2400" dirty="0">
                        <a:solidFill>
                          <a:schemeClr val="bg1"/>
                        </a:solidFill>
                      </a:endParaRPr>
                    </a:p>
                  </a:txBody>
                  <a:tcPr marL="120626" marR="120626" marT="60313" marB="60313"/>
                </a:tc>
                <a:tc>
                  <a:txBody>
                    <a:bodyPr/>
                    <a:lstStyle/>
                    <a:p>
                      <a:pPr algn="ctr"/>
                      <a:r>
                        <a:rPr lang="en-US" sz="2400" dirty="0"/>
                        <a:t>115</a:t>
                      </a:r>
                      <a:endParaRPr lang="en-US" sz="2400" dirty="0">
                        <a:solidFill>
                          <a:schemeClr val="bg1"/>
                        </a:solidFill>
                      </a:endParaRPr>
                    </a:p>
                  </a:txBody>
                  <a:tcPr marL="120626" marR="120626" marT="60313" marB="60313"/>
                </a:tc>
                <a:tc>
                  <a:txBody>
                    <a:bodyPr/>
                    <a:lstStyle/>
                    <a:p>
                      <a:pPr algn="ctr"/>
                      <a:r>
                        <a:rPr lang="en-US" sz="2400" dirty="0"/>
                        <a:t>34.53</a:t>
                      </a:r>
                      <a:endParaRPr lang="en-US" sz="2400" dirty="0">
                        <a:solidFill>
                          <a:schemeClr val="bg1"/>
                        </a:solidFill>
                      </a:endParaRPr>
                    </a:p>
                  </a:txBody>
                  <a:tcPr marL="120626" marR="120626" marT="60313" marB="60313"/>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08440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 </a:t>
            </a:r>
            <a:r>
              <a:rPr lang="en-US" dirty="0" err="1"/>
              <a:t>vs</a:t>
            </a:r>
            <a:r>
              <a:rPr lang="en-US" dirty="0"/>
              <a:t> South lexical</a:t>
            </a:r>
          </a:p>
        </p:txBody>
      </p:sp>
      <p:sp>
        <p:nvSpPr>
          <p:cNvPr id="3" name="Content Placeholder 2"/>
          <p:cNvSpPr>
            <a:spLocks noGrp="1"/>
          </p:cNvSpPr>
          <p:nvPr>
            <p:ph sz="quarter" idx="1"/>
          </p:nvPr>
        </p:nvSpPr>
        <p:spPr>
          <a:xfrm>
            <a:off x="476250" y="365125"/>
            <a:ext cx="4368649" cy="5572125"/>
          </a:xfrm>
        </p:spPr>
        <p:txBody>
          <a:bodyPr>
            <a:normAutofit fontScale="92500" lnSpcReduction="20000"/>
          </a:bodyPr>
          <a:lstStyle/>
          <a:p>
            <a:r>
              <a:rPr lang="en-US" dirty="0">
                <a:solidFill>
                  <a:srgbClr val="000000"/>
                </a:solidFill>
              </a:rPr>
              <a:t>y’all</a:t>
            </a:r>
          </a:p>
          <a:p>
            <a:pPr lvl="1"/>
            <a:r>
              <a:rPr lang="en-US" dirty="0">
                <a:solidFill>
                  <a:srgbClr val="000000"/>
                </a:solidFill>
              </a:rPr>
              <a:t>South Use: </a:t>
            </a:r>
          </a:p>
          <a:p>
            <a:pPr lvl="2"/>
            <a:r>
              <a:rPr lang="en-US" dirty="0">
                <a:solidFill>
                  <a:srgbClr val="000000"/>
                </a:solidFill>
              </a:rPr>
              <a:t>A 3.65—S 4.15  (p 0.00)</a:t>
            </a:r>
          </a:p>
          <a:p>
            <a:pPr lvl="1"/>
            <a:r>
              <a:rPr lang="en-US" dirty="0">
                <a:solidFill>
                  <a:srgbClr val="000000"/>
                </a:solidFill>
              </a:rPr>
              <a:t>South Hear: </a:t>
            </a:r>
          </a:p>
          <a:p>
            <a:pPr lvl="2"/>
            <a:r>
              <a:rPr lang="en-US" dirty="0">
                <a:solidFill>
                  <a:srgbClr val="000000"/>
                </a:solidFill>
              </a:rPr>
              <a:t>A 4.28—S 4.58 (p 0.00)</a:t>
            </a:r>
          </a:p>
          <a:p>
            <a:r>
              <a:rPr lang="en-US" dirty="0">
                <a:solidFill>
                  <a:srgbClr val="000000"/>
                </a:solidFill>
              </a:rPr>
              <a:t>carry</a:t>
            </a:r>
          </a:p>
          <a:p>
            <a:pPr lvl="1"/>
            <a:r>
              <a:rPr lang="en-US" dirty="0">
                <a:solidFill>
                  <a:srgbClr val="000000"/>
                </a:solidFill>
              </a:rPr>
              <a:t>South Use: </a:t>
            </a:r>
          </a:p>
          <a:p>
            <a:pPr lvl="2"/>
            <a:r>
              <a:rPr lang="en-US" dirty="0">
                <a:solidFill>
                  <a:srgbClr val="000000"/>
                </a:solidFill>
              </a:rPr>
              <a:t>A 2.22—S 2.78 (p 0.00)</a:t>
            </a:r>
          </a:p>
          <a:p>
            <a:pPr lvl="1"/>
            <a:r>
              <a:rPr lang="en-US" dirty="0">
                <a:solidFill>
                  <a:srgbClr val="000000"/>
                </a:solidFill>
              </a:rPr>
              <a:t>South Hear: </a:t>
            </a:r>
          </a:p>
          <a:p>
            <a:pPr lvl="2"/>
            <a:r>
              <a:rPr lang="en-US" dirty="0">
                <a:solidFill>
                  <a:srgbClr val="000000"/>
                </a:solidFill>
              </a:rPr>
              <a:t>A 2.50—S 3.20 (p 0.00)</a:t>
            </a:r>
          </a:p>
          <a:p>
            <a:r>
              <a:rPr lang="en-US" dirty="0"/>
              <a:t>tote</a:t>
            </a:r>
          </a:p>
          <a:p>
            <a:pPr lvl="1"/>
            <a:r>
              <a:rPr lang="en-US" dirty="0"/>
              <a:t>South Use: </a:t>
            </a:r>
          </a:p>
          <a:p>
            <a:pPr lvl="2"/>
            <a:r>
              <a:rPr lang="en-US" dirty="0"/>
              <a:t>A 2.13—S 2.55 (p 0.00)</a:t>
            </a:r>
          </a:p>
          <a:p>
            <a:pPr lvl="1"/>
            <a:r>
              <a:rPr lang="en-US" dirty="0"/>
              <a:t>South Hear: </a:t>
            </a:r>
          </a:p>
          <a:p>
            <a:pPr lvl="2"/>
            <a:r>
              <a:rPr lang="en-US" dirty="0"/>
              <a:t>A 2.62—S 3.01 (p 0.00)</a:t>
            </a:r>
            <a:endParaRPr lang="en-US" dirty="0">
              <a:solidFill>
                <a:srgbClr val="000000"/>
              </a:solidFill>
            </a:endParaRPr>
          </a:p>
        </p:txBody>
      </p:sp>
      <p:sp>
        <p:nvSpPr>
          <p:cNvPr id="4" name="Content Placeholder 3"/>
          <p:cNvSpPr>
            <a:spLocks noGrp="1"/>
          </p:cNvSpPr>
          <p:nvPr>
            <p:ph sz="quarter" idx="2"/>
          </p:nvPr>
        </p:nvSpPr>
        <p:spPr>
          <a:xfrm>
            <a:off x="4844900" y="365125"/>
            <a:ext cx="4299099" cy="5572125"/>
          </a:xfrm>
        </p:spPr>
        <p:txBody>
          <a:bodyPr>
            <a:normAutofit fontScale="92500" lnSpcReduction="20000"/>
          </a:bodyPr>
          <a:lstStyle/>
          <a:p>
            <a:r>
              <a:rPr lang="en-US" dirty="0"/>
              <a:t>bald</a:t>
            </a:r>
          </a:p>
          <a:p>
            <a:pPr lvl="1"/>
            <a:r>
              <a:rPr lang="en-US" dirty="0"/>
              <a:t>App Use: </a:t>
            </a:r>
          </a:p>
          <a:p>
            <a:pPr lvl="2"/>
            <a:r>
              <a:rPr lang="en-US" dirty="0"/>
              <a:t>A 1.36—S 1.16 (p 0.01)</a:t>
            </a:r>
          </a:p>
          <a:p>
            <a:pPr lvl="1"/>
            <a:r>
              <a:rPr lang="en-US" dirty="0"/>
              <a:t>App Hear: </a:t>
            </a:r>
          </a:p>
          <a:p>
            <a:pPr lvl="2"/>
            <a:r>
              <a:rPr lang="en-US" dirty="0"/>
              <a:t>A 1.50—S 1.20 (p 0.00)</a:t>
            </a:r>
          </a:p>
          <a:p>
            <a:r>
              <a:rPr lang="en-US" dirty="0">
                <a:solidFill>
                  <a:srgbClr val="000000"/>
                </a:solidFill>
              </a:rPr>
              <a:t>poke</a:t>
            </a:r>
          </a:p>
          <a:p>
            <a:pPr lvl="1"/>
            <a:r>
              <a:rPr lang="en-US" dirty="0">
                <a:solidFill>
                  <a:srgbClr val="000000"/>
                </a:solidFill>
              </a:rPr>
              <a:t>App Use: </a:t>
            </a:r>
          </a:p>
          <a:p>
            <a:pPr lvl="2"/>
            <a:r>
              <a:rPr lang="en-US" dirty="0">
                <a:solidFill>
                  <a:srgbClr val="000000"/>
                </a:solidFill>
              </a:rPr>
              <a:t>A 1.21—S 1.08 (p 0.00)</a:t>
            </a:r>
          </a:p>
          <a:p>
            <a:pPr lvl="1"/>
            <a:r>
              <a:rPr lang="en-US" dirty="0">
                <a:solidFill>
                  <a:srgbClr val="000000"/>
                </a:solidFill>
              </a:rPr>
              <a:t>App Hear: </a:t>
            </a:r>
          </a:p>
          <a:p>
            <a:pPr lvl="2"/>
            <a:r>
              <a:rPr lang="en-US" dirty="0">
                <a:solidFill>
                  <a:srgbClr val="000000"/>
                </a:solidFill>
              </a:rPr>
              <a:t>A 1.40—S 1.17 (p 0.00)</a:t>
            </a:r>
          </a:p>
          <a:p>
            <a:endParaRPr lang="en-US" dirty="0"/>
          </a:p>
        </p:txBody>
      </p:sp>
    </p:spTree>
    <p:extLst>
      <p:ext uri="{BB962C8B-B14F-4D97-AF65-F5344CB8AC3E}">
        <p14:creationId xmlns:p14="http://schemas.microsoft.com/office/powerpoint/2010/main" val="296141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xEl>
                                              <p:pRg st="0" end="0"/>
                                            </p:txEl>
                                          </p:spTgt>
                                        </p:tgtEl>
                                        <p:attrNameLst>
                                          <p:attrName>style.textDecorationUnderline</p:attrName>
                                        </p:attrNameLst>
                                      </p:cBhvr>
                                      <p:to>
                                        <p:strVal val="true"/>
                                      </p:to>
                                    </p:set>
                                  </p:childTnLst>
                                </p:cTn>
                              </p:par>
                              <p:par>
                                <p:cTn id="7" presetID="18" presetClass="emph" presetSubtype="0" fill="hold" grpId="0" nodeType="withEffect">
                                  <p:stCondLst>
                                    <p:cond delay="0"/>
                                  </p:stCondLst>
                                  <p:iterate type="lt">
                                    <p:tmPct val="4000"/>
                                  </p:iterate>
                                  <p:childTnLst>
                                    <p:set>
                                      <p:cBhvr override="childStyle">
                                        <p:cTn id="8" dur="500" fill="hold"/>
                                        <p:tgtEl>
                                          <p:spTgt spid="4">
                                            <p:txEl>
                                              <p:pRg st="1" end="1"/>
                                            </p:txEl>
                                          </p:spTgt>
                                        </p:tgtEl>
                                        <p:attrNameLst>
                                          <p:attrName>style.textDecorationUnderline</p:attrName>
                                        </p:attrNameLst>
                                      </p:cBhvr>
                                      <p:to>
                                        <p:strVal val="true"/>
                                      </p:to>
                                    </p:set>
                                  </p:childTnLst>
                                </p:cTn>
                              </p:par>
                              <p:par>
                                <p:cTn id="9" presetID="18" presetClass="emph" presetSubtype="0" fill="hold" grpId="0" nodeType="withEffect">
                                  <p:stCondLst>
                                    <p:cond delay="0"/>
                                  </p:stCondLst>
                                  <p:iterate type="lt">
                                    <p:tmPct val="4000"/>
                                  </p:iterate>
                                  <p:childTnLst>
                                    <p:set>
                                      <p:cBhvr override="childStyle">
                                        <p:cTn id="10" dur="500" fill="hold"/>
                                        <p:tgtEl>
                                          <p:spTgt spid="4">
                                            <p:txEl>
                                              <p:pRg st="2" end="2"/>
                                            </p:txEl>
                                          </p:spTgt>
                                        </p:tgtEl>
                                        <p:attrNameLst>
                                          <p:attrName>style.textDecorationUnderline</p:attrName>
                                        </p:attrNameLst>
                                      </p:cBhvr>
                                      <p:to>
                                        <p:strVal val="true"/>
                                      </p:to>
                                    </p:set>
                                  </p:childTnLst>
                                </p:cTn>
                              </p:par>
                              <p:par>
                                <p:cTn id="11" presetID="18" presetClass="emph" presetSubtype="0" fill="hold" grpId="0" nodeType="withEffect">
                                  <p:stCondLst>
                                    <p:cond delay="0"/>
                                  </p:stCondLst>
                                  <p:iterate type="lt">
                                    <p:tmPct val="4000"/>
                                  </p:iterate>
                                  <p:childTnLst>
                                    <p:set>
                                      <p:cBhvr override="childStyle">
                                        <p:cTn id="12" dur="500" fill="hold"/>
                                        <p:tgtEl>
                                          <p:spTgt spid="4">
                                            <p:txEl>
                                              <p:pRg st="3" end="3"/>
                                            </p:txEl>
                                          </p:spTgt>
                                        </p:tgtEl>
                                        <p:attrNameLst>
                                          <p:attrName>style.textDecorationUnderline</p:attrName>
                                        </p:attrNameLst>
                                      </p:cBhvr>
                                      <p:to>
                                        <p:strVal val="true"/>
                                      </p:to>
                                    </p:set>
                                  </p:childTnLst>
                                </p:cTn>
                              </p:par>
                              <p:par>
                                <p:cTn id="13" presetID="18" presetClass="emph" presetSubtype="0" fill="hold" grpId="0" nodeType="withEffect">
                                  <p:stCondLst>
                                    <p:cond delay="0"/>
                                  </p:stCondLst>
                                  <p:iterate type="lt">
                                    <p:tmPct val="4000"/>
                                  </p:iterate>
                                  <p:childTnLst>
                                    <p:set>
                                      <p:cBhvr override="childStyle">
                                        <p:cTn id="14" dur="500" fill="hold"/>
                                        <p:tgtEl>
                                          <p:spTgt spid="4">
                                            <p:txEl>
                                              <p:pRg st="4" end="4"/>
                                            </p:txEl>
                                          </p:spTgt>
                                        </p:tgtEl>
                                        <p:attrNameLst>
                                          <p:attrName>style.textDecorationUnderline</p:attrName>
                                        </p:attrNameLst>
                                      </p:cBhvr>
                                      <p:to>
                                        <p:strVal val="true"/>
                                      </p:to>
                                    </p:set>
                                  </p:childTnLst>
                                </p:cTn>
                              </p:par>
                              <p:par>
                                <p:cTn id="15" presetID="18" presetClass="emph" presetSubtype="0" fill="hold" grpId="0" nodeType="withEffect">
                                  <p:stCondLst>
                                    <p:cond delay="0"/>
                                  </p:stCondLst>
                                  <p:iterate type="lt">
                                    <p:tmPct val="4000"/>
                                  </p:iterate>
                                  <p:childTnLst>
                                    <p:set>
                                      <p:cBhvr override="childStyle">
                                        <p:cTn id="16" dur="500" fill="hold"/>
                                        <p:tgtEl>
                                          <p:spTgt spid="4">
                                            <p:txEl>
                                              <p:pRg st="5" end="5"/>
                                            </p:txEl>
                                          </p:spTgt>
                                        </p:tgtEl>
                                        <p:attrNameLst>
                                          <p:attrName>style.textDecorationUnderline</p:attrName>
                                        </p:attrNameLst>
                                      </p:cBhvr>
                                      <p:to>
                                        <p:strVal val="true"/>
                                      </p:to>
                                    </p:set>
                                  </p:childTnLst>
                                </p:cTn>
                              </p:par>
                              <p:par>
                                <p:cTn id="17" presetID="18" presetClass="emph" presetSubtype="0" fill="hold" grpId="0" nodeType="withEffect">
                                  <p:stCondLst>
                                    <p:cond delay="0"/>
                                  </p:stCondLst>
                                  <p:iterate type="lt">
                                    <p:tmPct val="4000"/>
                                  </p:iterate>
                                  <p:childTnLst>
                                    <p:set>
                                      <p:cBhvr override="childStyle">
                                        <p:cTn id="18" dur="500" fill="hold"/>
                                        <p:tgtEl>
                                          <p:spTgt spid="4">
                                            <p:txEl>
                                              <p:pRg st="6" end="6"/>
                                            </p:txEl>
                                          </p:spTgt>
                                        </p:tgtEl>
                                        <p:attrNameLst>
                                          <p:attrName>style.textDecorationUnderline</p:attrName>
                                        </p:attrNameLst>
                                      </p:cBhvr>
                                      <p:to>
                                        <p:strVal val="true"/>
                                      </p:to>
                                    </p:set>
                                  </p:childTnLst>
                                </p:cTn>
                              </p:par>
                              <p:par>
                                <p:cTn id="19" presetID="18" presetClass="emph" presetSubtype="0" fill="hold" grpId="0" nodeType="withEffect">
                                  <p:stCondLst>
                                    <p:cond delay="0"/>
                                  </p:stCondLst>
                                  <p:iterate type="lt">
                                    <p:tmPct val="4000"/>
                                  </p:iterate>
                                  <p:childTnLst>
                                    <p:set>
                                      <p:cBhvr override="childStyle">
                                        <p:cTn id="20" dur="500" fill="hold"/>
                                        <p:tgtEl>
                                          <p:spTgt spid="4">
                                            <p:txEl>
                                              <p:pRg st="7" end="7"/>
                                            </p:txEl>
                                          </p:spTgt>
                                        </p:tgtEl>
                                        <p:attrNameLst>
                                          <p:attrName>style.textDecorationUnderline</p:attrName>
                                        </p:attrNameLst>
                                      </p:cBhvr>
                                      <p:to>
                                        <p:strVal val="true"/>
                                      </p:to>
                                    </p:set>
                                  </p:childTnLst>
                                </p:cTn>
                              </p:par>
                              <p:par>
                                <p:cTn id="21" presetID="18" presetClass="emph" presetSubtype="0" fill="hold" grpId="0" nodeType="withEffect">
                                  <p:stCondLst>
                                    <p:cond delay="0"/>
                                  </p:stCondLst>
                                  <p:iterate type="lt">
                                    <p:tmPct val="4000"/>
                                  </p:iterate>
                                  <p:childTnLst>
                                    <p:set>
                                      <p:cBhvr override="childStyle">
                                        <p:cTn id="22" dur="500" fill="hold"/>
                                        <p:tgtEl>
                                          <p:spTgt spid="4">
                                            <p:txEl>
                                              <p:pRg st="8" end="8"/>
                                            </p:txEl>
                                          </p:spTgt>
                                        </p:tgtEl>
                                        <p:attrNameLst>
                                          <p:attrName>style.textDecorationUnderline</p:attrName>
                                        </p:attrNameLst>
                                      </p:cBhvr>
                                      <p:to>
                                        <p:strVal val="true"/>
                                      </p:to>
                                    </p:set>
                                  </p:childTnLst>
                                </p:cTn>
                              </p:par>
                              <p:par>
                                <p:cTn id="23" presetID="18" presetClass="emph" presetSubtype="0" fill="hold" grpId="0" nodeType="withEffect">
                                  <p:stCondLst>
                                    <p:cond delay="0"/>
                                  </p:stCondLst>
                                  <p:iterate type="lt">
                                    <p:tmPct val="4000"/>
                                  </p:iterate>
                                  <p:childTnLst>
                                    <p:set>
                                      <p:cBhvr override="childStyle">
                                        <p:cTn id="24" dur="500" fill="hold"/>
                                        <p:tgtEl>
                                          <p:spTgt spid="4">
                                            <p:txEl>
                                              <p:pRg st="9" end="9"/>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 </a:t>
            </a:r>
            <a:r>
              <a:rPr lang="en-US" dirty="0" err="1"/>
              <a:t>vs</a:t>
            </a:r>
            <a:r>
              <a:rPr lang="en-US" dirty="0"/>
              <a:t> South phonology</a:t>
            </a:r>
          </a:p>
        </p:txBody>
      </p:sp>
      <p:sp>
        <p:nvSpPr>
          <p:cNvPr id="3" name="Content Placeholder 2"/>
          <p:cNvSpPr>
            <a:spLocks noGrp="1"/>
          </p:cNvSpPr>
          <p:nvPr>
            <p:ph sz="quarter" idx="1"/>
          </p:nvPr>
        </p:nvSpPr>
        <p:spPr>
          <a:xfrm>
            <a:off x="269875" y="1002192"/>
            <a:ext cx="4225925" cy="4572000"/>
          </a:xfrm>
        </p:spPr>
        <p:txBody>
          <a:bodyPr>
            <a:normAutofit/>
          </a:bodyPr>
          <a:lstStyle/>
          <a:p>
            <a:r>
              <a:rPr lang="en-US" dirty="0"/>
              <a:t>full/fool</a:t>
            </a:r>
          </a:p>
          <a:p>
            <a:pPr lvl="1"/>
            <a:r>
              <a:rPr lang="en-US" dirty="0"/>
              <a:t>App Hear: </a:t>
            </a:r>
          </a:p>
          <a:p>
            <a:pPr lvl="2"/>
            <a:r>
              <a:rPr lang="en-US" dirty="0"/>
              <a:t>A 3.00—S 2.54 (p 0.00)</a:t>
            </a:r>
          </a:p>
          <a:p>
            <a:r>
              <a:rPr lang="en-US" dirty="0"/>
              <a:t>cheer/chair</a:t>
            </a:r>
          </a:p>
          <a:p>
            <a:pPr lvl="1"/>
            <a:r>
              <a:rPr lang="en-US" dirty="0"/>
              <a:t>App Hear: </a:t>
            </a:r>
          </a:p>
          <a:p>
            <a:pPr lvl="2"/>
            <a:r>
              <a:rPr lang="en-US" dirty="0">
                <a:solidFill>
                  <a:srgbClr val="000000"/>
                </a:solidFill>
              </a:rPr>
              <a:t>A 2.04—S 1.73 (p 0.00)</a:t>
            </a:r>
          </a:p>
        </p:txBody>
      </p:sp>
      <p:sp>
        <p:nvSpPr>
          <p:cNvPr id="4" name="Content Placeholder 3"/>
          <p:cNvSpPr>
            <a:spLocks noGrp="1"/>
          </p:cNvSpPr>
          <p:nvPr>
            <p:ph sz="quarter" idx="2"/>
          </p:nvPr>
        </p:nvSpPr>
        <p:spPr>
          <a:xfrm>
            <a:off x="4844900" y="1002192"/>
            <a:ext cx="4299099" cy="4572000"/>
          </a:xfrm>
        </p:spPr>
        <p:txBody>
          <a:bodyPr>
            <a:normAutofit/>
          </a:bodyPr>
          <a:lstStyle/>
          <a:p>
            <a:r>
              <a:rPr lang="en-US" dirty="0"/>
              <a:t>tire/tar</a:t>
            </a:r>
          </a:p>
          <a:p>
            <a:pPr lvl="1"/>
            <a:r>
              <a:rPr lang="en-US" dirty="0"/>
              <a:t>App Hear: </a:t>
            </a:r>
          </a:p>
          <a:p>
            <a:pPr lvl="2"/>
            <a:r>
              <a:rPr lang="en-US" dirty="0"/>
              <a:t>A 2.79—S 2.38 (p 0.00)</a:t>
            </a:r>
          </a:p>
          <a:p>
            <a:r>
              <a:rPr lang="en-US" dirty="0"/>
              <a:t>pen/pin merger</a:t>
            </a:r>
          </a:p>
          <a:p>
            <a:pPr lvl="1"/>
            <a:r>
              <a:rPr lang="en-US" dirty="0"/>
              <a:t>Both groups report high—no difference</a:t>
            </a:r>
          </a:p>
          <a:p>
            <a:endParaRPr lang="en-US" dirty="0"/>
          </a:p>
        </p:txBody>
      </p:sp>
    </p:spTree>
    <p:extLst>
      <p:ext uri="{BB962C8B-B14F-4D97-AF65-F5344CB8AC3E}">
        <p14:creationId xmlns:p14="http://schemas.microsoft.com/office/powerpoint/2010/main" val="189768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 </a:t>
            </a:r>
            <a:r>
              <a:rPr lang="en-US" dirty="0" err="1"/>
              <a:t>vs</a:t>
            </a:r>
            <a:r>
              <a:rPr lang="en-US" dirty="0"/>
              <a:t> South syntax</a:t>
            </a:r>
          </a:p>
        </p:txBody>
      </p:sp>
      <p:sp>
        <p:nvSpPr>
          <p:cNvPr id="3" name="Content Placeholder 2"/>
          <p:cNvSpPr>
            <a:spLocks noGrp="1"/>
          </p:cNvSpPr>
          <p:nvPr>
            <p:ph sz="quarter" idx="1"/>
          </p:nvPr>
        </p:nvSpPr>
        <p:spPr>
          <a:xfrm>
            <a:off x="158751" y="619125"/>
            <a:ext cx="4524376" cy="5238750"/>
          </a:xfrm>
        </p:spPr>
        <p:txBody>
          <a:bodyPr>
            <a:normAutofit/>
          </a:bodyPr>
          <a:lstStyle/>
          <a:p>
            <a:r>
              <a:rPr lang="en-US" dirty="0"/>
              <a:t>positive anymore</a:t>
            </a:r>
          </a:p>
          <a:p>
            <a:pPr lvl="1"/>
            <a:r>
              <a:rPr lang="en-US" dirty="0">
                <a:solidFill>
                  <a:srgbClr val="000000"/>
                </a:solidFill>
              </a:rPr>
              <a:t>App Hear: </a:t>
            </a:r>
          </a:p>
          <a:p>
            <a:pPr lvl="2"/>
            <a:r>
              <a:rPr lang="en-US" dirty="0">
                <a:solidFill>
                  <a:srgbClr val="000000"/>
                </a:solidFill>
              </a:rPr>
              <a:t>A 2.23—S 1.65 (p 0.00)</a:t>
            </a:r>
          </a:p>
          <a:p>
            <a:r>
              <a:rPr lang="en-US" dirty="0"/>
              <a:t>zero plural measurement </a:t>
            </a:r>
          </a:p>
          <a:p>
            <a:pPr lvl="1"/>
            <a:r>
              <a:rPr lang="en-US" dirty="0"/>
              <a:t>App Hear: </a:t>
            </a:r>
          </a:p>
          <a:p>
            <a:pPr lvl="2"/>
            <a:r>
              <a:rPr lang="en-US" dirty="0"/>
              <a:t>A 3.03—S 2.68 (p 0.03)</a:t>
            </a:r>
          </a:p>
          <a:p>
            <a:r>
              <a:rPr lang="en-US" dirty="0"/>
              <a:t>completive done</a:t>
            </a:r>
          </a:p>
          <a:p>
            <a:pPr lvl="1"/>
            <a:r>
              <a:rPr lang="en-US" dirty="0"/>
              <a:t>South Use: </a:t>
            </a:r>
          </a:p>
          <a:p>
            <a:pPr lvl="2"/>
            <a:r>
              <a:rPr lang="en-US" dirty="0"/>
              <a:t>A 1.82—S 2.60 (p 0.00)</a:t>
            </a:r>
          </a:p>
          <a:p>
            <a:pPr lvl="1"/>
            <a:r>
              <a:rPr lang="en-US" dirty="0">
                <a:solidFill>
                  <a:srgbClr val="000000"/>
                </a:solidFill>
              </a:rPr>
              <a:t>South Hear: </a:t>
            </a:r>
          </a:p>
          <a:p>
            <a:pPr lvl="2"/>
            <a:r>
              <a:rPr lang="en-US" dirty="0"/>
              <a:t>A 3.04—S 3.49 (p 0.00)</a:t>
            </a:r>
          </a:p>
          <a:p>
            <a:pPr marL="514350" indent="-457200"/>
            <a:endParaRPr lang="en-US" dirty="0"/>
          </a:p>
        </p:txBody>
      </p:sp>
      <p:sp>
        <p:nvSpPr>
          <p:cNvPr id="5" name="Content Placeholder 4"/>
          <p:cNvSpPr>
            <a:spLocks noGrp="1"/>
          </p:cNvSpPr>
          <p:nvPr>
            <p:ph sz="quarter" idx="2"/>
          </p:nvPr>
        </p:nvSpPr>
        <p:spPr>
          <a:xfrm>
            <a:off x="4683126" y="619125"/>
            <a:ext cx="4460874" cy="5238750"/>
          </a:xfrm>
        </p:spPr>
        <p:txBody>
          <a:bodyPr>
            <a:normAutofit/>
          </a:bodyPr>
          <a:lstStyle/>
          <a:p>
            <a:r>
              <a:rPr lang="en-US" dirty="0"/>
              <a:t>might could</a:t>
            </a:r>
          </a:p>
          <a:p>
            <a:pPr lvl="1"/>
            <a:r>
              <a:rPr lang="en-US" dirty="0"/>
              <a:t>South Hear: </a:t>
            </a:r>
          </a:p>
          <a:p>
            <a:pPr lvl="2"/>
            <a:r>
              <a:rPr lang="en-US" dirty="0"/>
              <a:t>A 2.46—S 2.82 (p 0.03)</a:t>
            </a:r>
          </a:p>
          <a:p>
            <a:r>
              <a:rPr lang="en-US" dirty="0"/>
              <a:t>might should </a:t>
            </a:r>
          </a:p>
          <a:p>
            <a:pPr lvl="1"/>
            <a:r>
              <a:rPr lang="en-US" dirty="0"/>
              <a:t>South Hear: </a:t>
            </a:r>
          </a:p>
          <a:p>
            <a:pPr lvl="2"/>
            <a:r>
              <a:rPr lang="en-US" dirty="0"/>
              <a:t>A 2.40—S 2.82 (p.0.02)</a:t>
            </a:r>
          </a:p>
          <a:p>
            <a:r>
              <a:rPr lang="en-US" dirty="0" err="1"/>
              <a:t>fixin</a:t>
            </a:r>
            <a:r>
              <a:rPr lang="en-US" dirty="0"/>
              <a:t> to</a:t>
            </a:r>
          </a:p>
          <a:p>
            <a:pPr lvl="1"/>
            <a:r>
              <a:rPr lang="en-US" dirty="0"/>
              <a:t>South Hear: </a:t>
            </a:r>
          </a:p>
          <a:p>
            <a:pPr lvl="2"/>
            <a:r>
              <a:rPr lang="en-US" dirty="0"/>
              <a:t>A 3.30—S 3.70 (p 0.00)</a:t>
            </a:r>
          </a:p>
          <a:p>
            <a:endParaRPr lang="en-US" dirty="0"/>
          </a:p>
        </p:txBody>
      </p:sp>
    </p:spTree>
    <p:extLst>
      <p:ext uri="{BB962C8B-B14F-4D97-AF65-F5344CB8AC3E}">
        <p14:creationId xmlns:p14="http://schemas.microsoft.com/office/powerpoint/2010/main" val="264376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3">
                                            <p:txEl>
                                              <p:pRg st="1" end="1"/>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style.textDecorationUnderline</p:attrName>
                                        </p:attrNameLst>
                                      </p:cBhvr>
                                      <p:to>
                                        <p:strVal val="true"/>
                                      </p:to>
                                    </p:set>
                                  </p:childTnLst>
                                </p:cTn>
                              </p:par>
                              <p:par>
                                <p:cTn id="11" presetID="18" presetClass="emph" presetSubtype="0" fill="hold" nodeType="withEffect">
                                  <p:stCondLst>
                                    <p:cond delay="0"/>
                                  </p:stCondLst>
                                  <p:iterate type="lt">
                                    <p:tmPct val="4000"/>
                                  </p:iterate>
                                  <p:childTnLst>
                                    <p:set>
                                      <p:cBhvr override="childStyle">
                                        <p:cTn id="12" dur="500" fill="hold"/>
                                        <p:tgtEl>
                                          <p:spTgt spid="3">
                                            <p:txEl>
                                              <p:pRg st="3" end="3"/>
                                            </p:txEl>
                                          </p:spTgt>
                                        </p:tgtEl>
                                        <p:attrNameLst>
                                          <p:attrName>style.textDecorationUnderline</p:attrName>
                                        </p:attrNameLst>
                                      </p:cBhvr>
                                      <p:to>
                                        <p:strVal val="true"/>
                                      </p:to>
                                    </p:set>
                                  </p:childTnLst>
                                </p:cTn>
                              </p:par>
                              <p:par>
                                <p:cTn id="13" presetID="18" presetClass="emph" presetSubtype="0" fill="hold" nodeType="withEffect">
                                  <p:stCondLst>
                                    <p:cond delay="0"/>
                                  </p:stCondLst>
                                  <p:iterate type="lt">
                                    <p:tmPct val="4000"/>
                                  </p:iterate>
                                  <p:childTnLst>
                                    <p:set>
                                      <p:cBhvr override="childStyle">
                                        <p:cTn id="14" dur="500" fill="hold"/>
                                        <p:tgtEl>
                                          <p:spTgt spid="3">
                                            <p:txEl>
                                              <p:pRg st="4" end="4"/>
                                            </p:txEl>
                                          </p:spTgt>
                                        </p:tgtEl>
                                        <p:attrNameLst>
                                          <p:attrName>style.textDecorationUnderline</p:attrName>
                                        </p:attrNameLst>
                                      </p:cBhvr>
                                      <p:to>
                                        <p:strVal val="true"/>
                                      </p:to>
                                    </p:set>
                                  </p:childTnLst>
                                </p:cTn>
                              </p:par>
                              <p:par>
                                <p:cTn id="15" presetID="18" presetClass="emph" presetSubtype="0" fill="hold" nodeType="withEffect">
                                  <p:stCondLst>
                                    <p:cond delay="0"/>
                                  </p:stCondLst>
                                  <p:iterate type="lt">
                                    <p:tmPct val="4000"/>
                                  </p:iterate>
                                  <p:childTnLst>
                                    <p:set>
                                      <p:cBhvr override="childStyle">
                                        <p:cTn id="16"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Differences within Appalachia</a:t>
            </a:r>
          </a:p>
        </p:txBody>
      </p:sp>
      <p:sp>
        <p:nvSpPr>
          <p:cNvPr id="3" name="Content Placeholder 2"/>
          <p:cNvSpPr>
            <a:spLocks noGrp="1"/>
          </p:cNvSpPr>
          <p:nvPr>
            <p:ph sz="quarter" idx="1"/>
          </p:nvPr>
        </p:nvSpPr>
        <p:spPr>
          <a:xfrm>
            <a:off x="612648" y="760046"/>
            <a:ext cx="8153400" cy="4857752"/>
          </a:xfrm>
        </p:spPr>
        <p:txBody>
          <a:bodyPr>
            <a:normAutofit/>
          </a:bodyPr>
          <a:lstStyle/>
          <a:p>
            <a:r>
              <a:rPr lang="en-US" dirty="0"/>
              <a:t>Appalachia as a whole?</a:t>
            </a:r>
          </a:p>
          <a:p>
            <a:r>
              <a:rPr lang="en-US" dirty="0"/>
              <a:t>Northern Appalachia</a:t>
            </a:r>
          </a:p>
          <a:p>
            <a:pPr lvl="1"/>
            <a:r>
              <a:rPr lang="en-US" dirty="0"/>
              <a:t>Older features dying out (Hazen 2006, Hazen Butcher, and King 2010)</a:t>
            </a:r>
          </a:p>
          <a:p>
            <a:r>
              <a:rPr lang="en-US" dirty="0"/>
              <a:t>Southern Appalachia</a:t>
            </a:r>
          </a:p>
          <a:p>
            <a:pPr lvl="1"/>
            <a:r>
              <a:rPr lang="en-US" dirty="0"/>
              <a:t>Curvilinear variation, with Young reclaiming older features (Hasty 2011, Childs and </a:t>
            </a:r>
            <a:r>
              <a:rPr lang="en-US" dirty="0" err="1"/>
              <a:t>Mallinson</a:t>
            </a:r>
            <a:r>
              <a:rPr lang="en-US" dirty="0"/>
              <a:t> 2004)</a:t>
            </a:r>
          </a:p>
          <a:p>
            <a:pPr lvl="1"/>
            <a:r>
              <a:rPr lang="en-US" dirty="0"/>
              <a:t>Solidifying and expansion of SVS latter stages (Irons 2007)</a:t>
            </a:r>
          </a:p>
          <a:p>
            <a:r>
              <a:rPr lang="en-US" dirty="0"/>
              <a:t>Identity Work</a:t>
            </a:r>
          </a:p>
        </p:txBody>
      </p:sp>
    </p:spTree>
    <p:extLst>
      <p:ext uri="{BB962C8B-B14F-4D97-AF65-F5344CB8AC3E}">
        <p14:creationId xmlns:p14="http://schemas.microsoft.com/office/powerpoint/2010/main" val="90587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Differences in open-ended answers</a:t>
            </a:r>
          </a:p>
        </p:txBody>
      </p:sp>
      <p:sp>
        <p:nvSpPr>
          <p:cNvPr id="3" name="Content Placeholder 2"/>
          <p:cNvSpPr>
            <a:spLocks noGrp="1"/>
          </p:cNvSpPr>
          <p:nvPr>
            <p:ph sz="quarter" idx="1"/>
          </p:nvPr>
        </p:nvSpPr>
        <p:spPr/>
        <p:txBody>
          <a:bodyPr/>
          <a:lstStyle/>
          <a:p>
            <a:r>
              <a:rPr lang="en-US" dirty="0" err="1"/>
              <a:t>NApp</a:t>
            </a:r>
            <a:r>
              <a:rPr lang="en-US" dirty="0"/>
              <a:t> use a hybrid of </a:t>
            </a:r>
            <a:r>
              <a:rPr lang="en-US" i="1" dirty="0"/>
              <a:t>urban</a:t>
            </a:r>
            <a:r>
              <a:rPr lang="en-US" dirty="0"/>
              <a:t> and </a:t>
            </a:r>
            <a:r>
              <a:rPr lang="en-US" i="1" dirty="0"/>
              <a:t>country</a:t>
            </a:r>
          </a:p>
          <a:p>
            <a:pPr lvl="1"/>
            <a:r>
              <a:rPr lang="en-US" dirty="0"/>
              <a:t>features sound “old”</a:t>
            </a:r>
          </a:p>
          <a:p>
            <a:pPr marL="365760" lvl="1" indent="0">
              <a:buNone/>
            </a:pPr>
            <a:endParaRPr lang="en-US" dirty="0"/>
          </a:p>
          <a:p>
            <a:r>
              <a:rPr lang="en-US" dirty="0" err="1"/>
              <a:t>SApp</a:t>
            </a:r>
            <a:r>
              <a:rPr lang="en-US" dirty="0"/>
              <a:t> use words like </a:t>
            </a:r>
            <a:r>
              <a:rPr lang="en-US" i="1" dirty="0"/>
              <a:t>mountain</a:t>
            </a:r>
            <a:r>
              <a:rPr lang="en-US" dirty="0"/>
              <a:t> </a:t>
            </a:r>
          </a:p>
          <a:p>
            <a:pPr lvl="1"/>
            <a:r>
              <a:rPr lang="en-US" dirty="0"/>
              <a:t>features sound like a family member </a:t>
            </a:r>
          </a:p>
        </p:txBody>
      </p:sp>
    </p:spTree>
    <p:extLst>
      <p:ext uri="{BB962C8B-B14F-4D97-AF65-F5344CB8AC3E}">
        <p14:creationId xmlns:p14="http://schemas.microsoft.com/office/powerpoint/2010/main" val="2060070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Northern App and Southern App</a:t>
            </a:r>
          </a:p>
        </p:txBody>
      </p:sp>
      <p:graphicFrame>
        <p:nvGraphicFramePr>
          <p:cNvPr id="4" name="Content Placeholder 3"/>
          <p:cNvGraphicFramePr>
            <a:graphicFrameLocks/>
          </p:cNvGraphicFramePr>
          <p:nvPr>
            <p:extLst>
              <p:ext uri="{D42A27DB-BD31-4B8C-83A1-F6EECF244321}">
                <p14:modId xmlns:p14="http://schemas.microsoft.com/office/powerpoint/2010/main" val="792810364"/>
              </p:ext>
            </p:extLst>
          </p:nvPr>
        </p:nvGraphicFramePr>
        <p:xfrm>
          <a:off x="504825" y="2180948"/>
          <a:ext cx="8214181" cy="1467618"/>
        </p:xfrm>
        <a:graphic>
          <a:graphicData uri="http://schemas.openxmlformats.org/drawingml/2006/table">
            <a:tbl>
              <a:tblPr firstRow="1" bandRow="1">
                <a:tableStyleId>{17292A2E-F333-43FB-9621-5CBBE7FDCDCB}</a:tableStyleId>
              </a:tblPr>
              <a:tblGrid>
                <a:gridCol w="2714088">
                  <a:extLst>
                    <a:ext uri="{9D8B030D-6E8A-4147-A177-3AD203B41FA5}">
                      <a16:colId xmlns:a16="http://schemas.microsoft.com/office/drawing/2014/main" val="20000"/>
                    </a:ext>
                  </a:extLst>
                </a:gridCol>
                <a:gridCol w="2714088">
                  <a:extLst>
                    <a:ext uri="{9D8B030D-6E8A-4147-A177-3AD203B41FA5}">
                      <a16:colId xmlns:a16="http://schemas.microsoft.com/office/drawing/2014/main" val="20001"/>
                    </a:ext>
                  </a:extLst>
                </a:gridCol>
                <a:gridCol w="2786005">
                  <a:extLst>
                    <a:ext uri="{9D8B030D-6E8A-4147-A177-3AD203B41FA5}">
                      <a16:colId xmlns:a16="http://schemas.microsoft.com/office/drawing/2014/main" val="20002"/>
                    </a:ext>
                  </a:extLst>
                </a:gridCol>
              </a:tblGrid>
              <a:tr h="489206">
                <a:tc>
                  <a:txBody>
                    <a:bodyPr/>
                    <a:lstStyle/>
                    <a:p>
                      <a:r>
                        <a:rPr lang="en-US" sz="2400" dirty="0" err="1"/>
                        <a:t>subregions</a:t>
                      </a:r>
                      <a:endParaRPr lang="en-US" sz="2400" dirty="0"/>
                    </a:p>
                  </a:txBody>
                  <a:tcPr marL="120626" marR="120626" marT="60313" marB="60313"/>
                </a:tc>
                <a:tc>
                  <a:txBody>
                    <a:bodyPr/>
                    <a:lstStyle/>
                    <a:p>
                      <a:pPr algn="ctr"/>
                      <a:r>
                        <a:rPr lang="en-US" sz="2400" dirty="0"/>
                        <a:t>n</a:t>
                      </a:r>
                    </a:p>
                  </a:txBody>
                  <a:tcPr marL="120626" marR="120626" marT="60313" marB="60313"/>
                </a:tc>
                <a:tc>
                  <a:txBody>
                    <a:bodyPr/>
                    <a:lstStyle/>
                    <a:p>
                      <a:pPr algn="ctr"/>
                      <a:r>
                        <a:rPr lang="en-US" sz="2400" dirty="0"/>
                        <a:t>%</a:t>
                      </a:r>
                    </a:p>
                  </a:txBody>
                  <a:tcPr marL="120626" marR="120626" marT="60313" marB="60313"/>
                </a:tc>
                <a:extLst>
                  <a:ext uri="{0D108BD9-81ED-4DB2-BD59-A6C34878D82A}">
                    <a16:rowId xmlns:a16="http://schemas.microsoft.com/office/drawing/2014/main" val="10000"/>
                  </a:ext>
                </a:extLst>
              </a:tr>
              <a:tr h="489206">
                <a:tc>
                  <a:txBody>
                    <a:bodyPr/>
                    <a:lstStyle/>
                    <a:p>
                      <a:r>
                        <a:rPr lang="en-US" sz="2400" dirty="0"/>
                        <a:t>Southern App</a:t>
                      </a:r>
                      <a:endParaRPr lang="en-US" sz="2400" dirty="0">
                        <a:solidFill>
                          <a:schemeClr val="bg1"/>
                        </a:solidFill>
                      </a:endParaRPr>
                    </a:p>
                  </a:txBody>
                  <a:tcPr marL="120626" marR="120626" marT="60313" marB="60313"/>
                </a:tc>
                <a:tc>
                  <a:txBody>
                    <a:bodyPr/>
                    <a:lstStyle/>
                    <a:p>
                      <a:pPr algn="ctr"/>
                      <a:r>
                        <a:rPr lang="en-US" sz="2400" dirty="0">
                          <a:solidFill>
                            <a:schemeClr val="tx1"/>
                          </a:solidFill>
                        </a:rPr>
                        <a:t>114</a:t>
                      </a:r>
                    </a:p>
                  </a:txBody>
                  <a:tcPr marL="120626" marR="120626" marT="60313" marB="60313"/>
                </a:tc>
                <a:tc>
                  <a:txBody>
                    <a:bodyPr/>
                    <a:lstStyle/>
                    <a:p>
                      <a:pPr algn="ctr"/>
                      <a:r>
                        <a:rPr lang="en-US" sz="2400" dirty="0">
                          <a:solidFill>
                            <a:schemeClr val="tx1"/>
                          </a:solidFill>
                        </a:rPr>
                        <a:t>52.29</a:t>
                      </a:r>
                    </a:p>
                  </a:txBody>
                  <a:tcPr marL="120626" marR="120626" marT="60313" marB="60313"/>
                </a:tc>
                <a:extLst>
                  <a:ext uri="{0D108BD9-81ED-4DB2-BD59-A6C34878D82A}">
                    <a16:rowId xmlns:a16="http://schemas.microsoft.com/office/drawing/2014/main" val="10001"/>
                  </a:ext>
                </a:extLst>
              </a:tr>
              <a:tr h="489206">
                <a:tc>
                  <a:txBody>
                    <a:bodyPr/>
                    <a:lstStyle/>
                    <a:p>
                      <a:r>
                        <a:rPr lang="en-US" sz="2400" dirty="0"/>
                        <a:t>Northern</a:t>
                      </a:r>
                      <a:r>
                        <a:rPr lang="en-US" sz="2400" baseline="0" dirty="0"/>
                        <a:t> App</a:t>
                      </a:r>
                      <a:endParaRPr lang="en-US" sz="2400" dirty="0">
                        <a:solidFill>
                          <a:schemeClr val="bg1"/>
                        </a:solidFill>
                      </a:endParaRPr>
                    </a:p>
                  </a:txBody>
                  <a:tcPr marL="120626" marR="120626" marT="60313" marB="60313"/>
                </a:tc>
                <a:tc>
                  <a:txBody>
                    <a:bodyPr/>
                    <a:lstStyle/>
                    <a:p>
                      <a:pPr algn="ctr"/>
                      <a:r>
                        <a:rPr lang="en-US" sz="2400" dirty="0">
                          <a:solidFill>
                            <a:schemeClr val="tx1"/>
                          </a:solidFill>
                        </a:rPr>
                        <a:t>104</a:t>
                      </a:r>
                    </a:p>
                  </a:txBody>
                  <a:tcPr marL="120626" marR="120626" marT="60313" marB="60313"/>
                </a:tc>
                <a:tc>
                  <a:txBody>
                    <a:bodyPr/>
                    <a:lstStyle/>
                    <a:p>
                      <a:pPr algn="ctr"/>
                      <a:r>
                        <a:rPr lang="en-US" sz="2400" dirty="0">
                          <a:solidFill>
                            <a:schemeClr val="tx1"/>
                          </a:solidFill>
                        </a:rPr>
                        <a:t>47.71</a:t>
                      </a:r>
                    </a:p>
                  </a:txBody>
                  <a:tcPr marL="120626" marR="120626" marT="60313" marB="60313"/>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68415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98" y="5702200"/>
            <a:ext cx="8153400" cy="990600"/>
          </a:xfrm>
        </p:spPr>
        <p:txBody>
          <a:bodyPr/>
          <a:lstStyle/>
          <a:p>
            <a:r>
              <a:rPr lang="en-US" dirty="0" err="1"/>
              <a:t>SApp</a:t>
            </a:r>
            <a:r>
              <a:rPr lang="en-US" dirty="0"/>
              <a:t> </a:t>
            </a:r>
            <a:r>
              <a:rPr lang="en-US" dirty="0" err="1"/>
              <a:t>vs</a:t>
            </a:r>
            <a:r>
              <a:rPr lang="en-US" dirty="0"/>
              <a:t> </a:t>
            </a:r>
            <a:r>
              <a:rPr lang="en-US" dirty="0" err="1"/>
              <a:t>NApp</a:t>
            </a:r>
            <a:r>
              <a:rPr lang="en-US" dirty="0"/>
              <a:t> Lexical</a:t>
            </a:r>
          </a:p>
        </p:txBody>
      </p:sp>
      <p:sp>
        <p:nvSpPr>
          <p:cNvPr id="3" name="Content Placeholder 2"/>
          <p:cNvSpPr>
            <a:spLocks noGrp="1"/>
          </p:cNvSpPr>
          <p:nvPr>
            <p:ph sz="quarter" idx="1"/>
          </p:nvPr>
        </p:nvSpPr>
        <p:spPr>
          <a:xfrm>
            <a:off x="206375" y="127000"/>
            <a:ext cx="4206875" cy="6096001"/>
          </a:xfrm>
        </p:spPr>
        <p:txBody>
          <a:bodyPr>
            <a:normAutofit fontScale="77500" lnSpcReduction="20000"/>
          </a:bodyPr>
          <a:lstStyle/>
          <a:p>
            <a:r>
              <a:rPr lang="en-US" dirty="0"/>
              <a:t>yonder</a:t>
            </a:r>
          </a:p>
          <a:p>
            <a:pPr lvl="1"/>
            <a:r>
              <a:rPr lang="en-US" dirty="0" err="1"/>
              <a:t>SApp</a:t>
            </a:r>
            <a:r>
              <a:rPr lang="en-US" dirty="0"/>
              <a:t> Use: </a:t>
            </a:r>
          </a:p>
          <a:p>
            <a:pPr lvl="2"/>
            <a:r>
              <a:rPr lang="en-US" dirty="0"/>
              <a:t>S 2.25—N 1.85 (p 0.01)</a:t>
            </a:r>
          </a:p>
          <a:p>
            <a:pPr lvl="1"/>
            <a:r>
              <a:rPr lang="en-US" dirty="0" err="1"/>
              <a:t>SApp</a:t>
            </a:r>
            <a:r>
              <a:rPr lang="en-US" dirty="0"/>
              <a:t> Hear: </a:t>
            </a:r>
          </a:p>
          <a:p>
            <a:pPr lvl="2"/>
            <a:r>
              <a:rPr lang="en-US" dirty="0"/>
              <a:t>S 3.00—N 2.66 (p 0.02)</a:t>
            </a:r>
          </a:p>
          <a:p>
            <a:r>
              <a:rPr lang="en-US" dirty="0"/>
              <a:t>y’all</a:t>
            </a:r>
          </a:p>
          <a:p>
            <a:pPr lvl="1"/>
            <a:r>
              <a:rPr lang="en-US" dirty="0" err="1"/>
              <a:t>SApp</a:t>
            </a:r>
            <a:r>
              <a:rPr lang="en-US" dirty="0"/>
              <a:t> Use: </a:t>
            </a:r>
          </a:p>
          <a:p>
            <a:pPr lvl="2"/>
            <a:r>
              <a:rPr lang="en-US" dirty="0"/>
              <a:t>S 3.94—N 3.36 (p 0.00)</a:t>
            </a:r>
          </a:p>
          <a:p>
            <a:r>
              <a:rPr lang="en-US" dirty="0" err="1"/>
              <a:t>y’uns</a:t>
            </a:r>
            <a:endParaRPr lang="en-US" dirty="0"/>
          </a:p>
          <a:p>
            <a:pPr lvl="1"/>
            <a:r>
              <a:rPr lang="en-US" dirty="0" err="1"/>
              <a:t>SApp</a:t>
            </a:r>
            <a:r>
              <a:rPr lang="en-US" dirty="0"/>
              <a:t> Hear: </a:t>
            </a:r>
          </a:p>
          <a:p>
            <a:pPr lvl="2"/>
            <a:r>
              <a:rPr lang="en-US" dirty="0"/>
              <a:t>S 2.1 7—N 1.81 (p 0.02)</a:t>
            </a:r>
          </a:p>
          <a:p>
            <a:r>
              <a:rPr lang="en-US" dirty="0"/>
              <a:t>right-pretty</a:t>
            </a:r>
          </a:p>
          <a:p>
            <a:pPr lvl="1"/>
            <a:r>
              <a:rPr lang="en-US" dirty="0" err="1"/>
              <a:t>SApp</a:t>
            </a:r>
            <a:r>
              <a:rPr lang="en-US" dirty="0"/>
              <a:t> Use: </a:t>
            </a:r>
          </a:p>
          <a:p>
            <a:pPr lvl="2"/>
            <a:r>
              <a:rPr lang="en-US" dirty="0"/>
              <a:t>S 1.72—N 1.30 (p 0.00)</a:t>
            </a:r>
          </a:p>
          <a:p>
            <a:pPr lvl="1"/>
            <a:r>
              <a:rPr lang="en-US" dirty="0" err="1"/>
              <a:t>SApp</a:t>
            </a:r>
            <a:r>
              <a:rPr lang="en-US" dirty="0"/>
              <a:t> Hear: </a:t>
            </a:r>
          </a:p>
          <a:p>
            <a:pPr lvl="2"/>
            <a:r>
              <a:rPr lang="en-US" dirty="0"/>
              <a:t>S 2.05—N 1.67 (p 0.01)</a:t>
            </a:r>
          </a:p>
          <a:p>
            <a:pPr marL="349250" indent="-339725"/>
            <a:r>
              <a:rPr lang="en-US" dirty="0"/>
              <a:t>poke</a:t>
            </a:r>
          </a:p>
          <a:p>
            <a:pPr marL="635000" lvl="1" indent="-285750"/>
            <a:r>
              <a:rPr lang="en-US" dirty="0" err="1"/>
              <a:t>SApp</a:t>
            </a:r>
            <a:r>
              <a:rPr lang="en-US" dirty="0"/>
              <a:t> Use: </a:t>
            </a:r>
          </a:p>
          <a:p>
            <a:pPr marL="909320" lvl="2" indent="-285750"/>
            <a:r>
              <a:rPr lang="en-US" dirty="0"/>
              <a:t>S 1.30—N 1.10 (p 0.01)</a:t>
            </a:r>
          </a:p>
        </p:txBody>
      </p:sp>
      <p:sp>
        <p:nvSpPr>
          <p:cNvPr id="4" name="Content Placeholder 3"/>
          <p:cNvSpPr>
            <a:spLocks noGrp="1"/>
          </p:cNvSpPr>
          <p:nvPr>
            <p:ph sz="quarter" idx="2"/>
          </p:nvPr>
        </p:nvSpPr>
        <p:spPr>
          <a:xfrm>
            <a:off x="4749651" y="127000"/>
            <a:ext cx="3940198" cy="6096001"/>
          </a:xfrm>
        </p:spPr>
        <p:txBody>
          <a:bodyPr>
            <a:normAutofit fontScale="77500" lnSpcReduction="20000"/>
          </a:bodyPr>
          <a:lstStyle/>
          <a:p>
            <a:r>
              <a:rPr lang="en-US" dirty="0"/>
              <a:t>bald</a:t>
            </a:r>
          </a:p>
          <a:p>
            <a:pPr lvl="1"/>
            <a:r>
              <a:rPr lang="en-US" dirty="0" err="1"/>
              <a:t>SApp</a:t>
            </a:r>
            <a:r>
              <a:rPr lang="en-US" dirty="0"/>
              <a:t> Use: </a:t>
            </a:r>
          </a:p>
          <a:p>
            <a:pPr lvl="2"/>
            <a:r>
              <a:rPr lang="en-US" dirty="0"/>
              <a:t>S 1.54—N 1.16 (p.0.00)</a:t>
            </a:r>
          </a:p>
          <a:p>
            <a:pPr lvl="1"/>
            <a:r>
              <a:rPr lang="en-US" dirty="0" err="1"/>
              <a:t>SApp</a:t>
            </a:r>
            <a:r>
              <a:rPr lang="en-US" dirty="0"/>
              <a:t> Hear: </a:t>
            </a:r>
          </a:p>
          <a:p>
            <a:pPr lvl="2"/>
            <a:r>
              <a:rPr lang="en-US" dirty="0"/>
              <a:t>S 1.69—N 1.29 (p 0.00)</a:t>
            </a:r>
          </a:p>
          <a:p>
            <a:pPr marL="349250" indent="-339725"/>
            <a:r>
              <a:rPr lang="en-US" dirty="0"/>
              <a:t>reckon</a:t>
            </a:r>
          </a:p>
          <a:p>
            <a:pPr marL="635000" lvl="1" indent="-285750"/>
            <a:r>
              <a:rPr lang="en-US" dirty="0" err="1"/>
              <a:t>SApp</a:t>
            </a:r>
            <a:r>
              <a:rPr lang="en-US" dirty="0"/>
              <a:t> Use: </a:t>
            </a:r>
          </a:p>
          <a:p>
            <a:pPr marL="909320" lvl="2" indent="-285750"/>
            <a:r>
              <a:rPr lang="en-US" dirty="0"/>
              <a:t>S 2.80—N 2.27 (p 0.00)</a:t>
            </a:r>
          </a:p>
          <a:p>
            <a:pPr marL="635000" lvl="1" indent="-285750"/>
            <a:r>
              <a:rPr lang="en-US" dirty="0" err="1"/>
              <a:t>SApp</a:t>
            </a:r>
            <a:r>
              <a:rPr lang="en-US" dirty="0"/>
              <a:t> Hear: </a:t>
            </a:r>
          </a:p>
          <a:p>
            <a:pPr marL="909320" lvl="2" indent="-285750"/>
            <a:r>
              <a:rPr lang="en-US" dirty="0"/>
              <a:t>S 3.53—N 3.13 (p 0.01)</a:t>
            </a:r>
          </a:p>
          <a:p>
            <a:pPr marL="349250" indent="-349250"/>
            <a:r>
              <a:rPr lang="en-US" dirty="0"/>
              <a:t>tote</a:t>
            </a:r>
          </a:p>
          <a:p>
            <a:pPr marL="635000" lvl="1" indent="-285750"/>
            <a:r>
              <a:rPr lang="en-US" dirty="0" err="1"/>
              <a:t>SApp</a:t>
            </a:r>
            <a:r>
              <a:rPr lang="en-US" dirty="0"/>
              <a:t> Use: </a:t>
            </a:r>
          </a:p>
          <a:p>
            <a:pPr marL="909320" lvl="2" indent="-285750"/>
            <a:r>
              <a:rPr lang="en-US" dirty="0"/>
              <a:t>S 2.33— N 1.93 (p 0.02)</a:t>
            </a:r>
          </a:p>
          <a:p>
            <a:pPr marL="349250" indent="-349250"/>
            <a:r>
              <a:rPr lang="en-US" dirty="0"/>
              <a:t>carry</a:t>
            </a:r>
          </a:p>
          <a:p>
            <a:pPr lvl="1"/>
            <a:r>
              <a:rPr lang="en-US" dirty="0" err="1"/>
              <a:t>SApp</a:t>
            </a:r>
            <a:r>
              <a:rPr lang="en-US" dirty="0"/>
              <a:t> Use: </a:t>
            </a:r>
          </a:p>
          <a:p>
            <a:pPr lvl="2"/>
            <a:r>
              <a:rPr lang="en-US" dirty="0"/>
              <a:t>S 2.43—N 2.00 (p 0.03)</a:t>
            </a:r>
          </a:p>
          <a:p>
            <a:pPr lvl="1"/>
            <a:r>
              <a:rPr lang="en-US" dirty="0" err="1"/>
              <a:t>SApp</a:t>
            </a:r>
            <a:r>
              <a:rPr lang="en-US" dirty="0"/>
              <a:t> Hear: </a:t>
            </a:r>
          </a:p>
          <a:p>
            <a:pPr lvl="2"/>
            <a:r>
              <a:rPr lang="en-US" dirty="0"/>
              <a:t>S 2.88—N 2.28 (p 0.00)</a:t>
            </a:r>
          </a:p>
          <a:p>
            <a:endParaRPr lang="en-US" dirty="0"/>
          </a:p>
        </p:txBody>
      </p:sp>
    </p:spTree>
    <p:extLst>
      <p:ext uri="{BB962C8B-B14F-4D97-AF65-F5344CB8AC3E}">
        <p14:creationId xmlns:p14="http://schemas.microsoft.com/office/powerpoint/2010/main" val="2018594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SApp</a:t>
            </a:r>
            <a:r>
              <a:rPr lang="en-US" dirty="0"/>
              <a:t> </a:t>
            </a:r>
            <a:r>
              <a:rPr lang="en-US" dirty="0" err="1"/>
              <a:t>vs</a:t>
            </a:r>
            <a:r>
              <a:rPr lang="en-US" dirty="0"/>
              <a:t> </a:t>
            </a:r>
            <a:r>
              <a:rPr lang="en-US" dirty="0" err="1"/>
              <a:t>NApp</a:t>
            </a:r>
            <a:r>
              <a:rPr lang="en-US" dirty="0"/>
              <a:t> Phonology</a:t>
            </a:r>
          </a:p>
        </p:txBody>
      </p:sp>
      <p:sp>
        <p:nvSpPr>
          <p:cNvPr id="3" name="Content Placeholder 2"/>
          <p:cNvSpPr>
            <a:spLocks noGrp="1"/>
          </p:cNvSpPr>
          <p:nvPr>
            <p:ph sz="quarter" idx="1"/>
          </p:nvPr>
        </p:nvSpPr>
        <p:spPr>
          <a:xfrm>
            <a:off x="612648" y="619125"/>
            <a:ext cx="8153400" cy="5093923"/>
          </a:xfrm>
        </p:spPr>
        <p:txBody>
          <a:bodyPr>
            <a:normAutofit/>
          </a:bodyPr>
          <a:lstStyle/>
          <a:p>
            <a:r>
              <a:rPr lang="en-US" dirty="0"/>
              <a:t>feel and fill</a:t>
            </a:r>
          </a:p>
          <a:p>
            <a:pPr lvl="1"/>
            <a:r>
              <a:rPr lang="en-US" dirty="0" err="1"/>
              <a:t>SApp</a:t>
            </a:r>
            <a:r>
              <a:rPr lang="en-US" dirty="0"/>
              <a:t> Use: </a:t>
            </a:r>
          </a:p>
          <a:p>
            <a:pPr lvl="2"/>
            <a:r>
              <a:rPr lang="en-US" dirty="0"/>
              <a:t>S 2.60—N 1.83 (p 0.00)</a:t>
            </a:r>
          </a:p>
          <a:p>
            <a:pPr lvl="1"/>
            <a:r>
              <a:rPr lang="en-US" dirty="0" err="1"/>
              <a:t>SApp</a:t>
            </a:r>
            <a:r>
              <a:rPr lang="en-US" dirty="0"/>
              <a:t> Hear: </a:t>
            </a:r>
          </a:p>
          <a:p>
            <a:pPr lvl="2"/>
            <a:r>
              <a:rPr lang="en-US" dirty="0"/>
              <a:t>S 3.25—N 2.84 (p 0.03)</a:t>
            </a:r>
          </a:p>
          <a:p>
            <a:r>
              <a:rPr lang="en-US" dirty="0"/>
              <a:t>pen/pin</a:t>
            </a:r>
          </a:p>
          <a:p>
            <a:pPr lvl="1"/>
            <a:r>
              <a:rPr lang="en-US" dirty="0" err="1"/>
              <a:t>SApp</a:t>
            </a:r>
            <a:r>
              <a:rPr lang="en-US" dirty="0"/>
              <a:t> Use: </a:t>
            </a:r>
          </a:p>
          <a:p>
            <a:pPr lvl="2"/>
            <a:r>
              <a:rPr lang="en-US" dirty="0"/>
              <a:t>S 3.28—N 2.81 (p 0.04)</a:t>
            </a:r>
          </a:p>
        </p:txBody>
      </p:sp>
    </p:spTree>
    <p:extLst>
      <p:ext uri="{BB962C8B-B14F-4D97-AF65-F5344CB8AC3E}">
        <p14:creationId xmlns:p14="http://schemas.microsoft.com/office/powerpoint/2010/main" val="417281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orient="vert"/>
          </p:nvPr>
        </p:nvSpPr>
        <p:spPr>
          <a:xfrm>
            <a:off x="6807200" y="609600"/>
            <a:ext cx="2057400" cy="5516563"/>
          </a:xfrm>
        </p:spPr>
        <p:txBody>
          <a:bodyPr/>
          <a:lstStyle/>
          <a:p>
            <a:r>
              <a:rPr lang="en-US" dirty="0"/>
              <a:t>Appalachian region</a:t>
            </a:r>
          </a:p>
        </p:txBody>
      </p:sp>
      <p:pic>
        <p:nvPicPr>
          <p:cNvPr id="7" name="Content Placeholder 6"/>
          <p:cNvPicPr>
            <a:picLocks noGrp="1" noChangeAspect="1"/>
          </p:cNvPicPr>
          <p:nvPr>
            <p:ph idx="4294967295"/>
          </p:nvPr>
        </p:nvPicPr>
        <p:blipFill rotWithShape="1">
          <a:blip r:embed="rId3"/>
          <a:srcRect t="319" b="7186"/>
          <a:stretch/>
        </p:blipFill>
        <p:spPr>
          <a:xfrm>
            <a:off x="47625" y="47625"/>
            <a:ext cx="6764338" cy="6858000"/>
          </a:xfrm>
          <a:prstGeom prst="rect">
            <a:avLst/>
          </a:prstGeom>
        </p:spPr>
      </p:pic>
      <p:sp>
        <p:nvSpPr>
          <p:cNvPr id="3" name="Oval 2"/>
          <p:cNvSpPr/>
          <p:nvPr/>
        </p:nvSpPr>
        <p:spPr>
          <a:xfrm>
            <a:off x="3857625" y="2000250"/>
            <a:ext cx="1333500" cy="1333500"/>
          </a:xfrm>
          <a:prstGeom prst="ellipse">
            <a:avLst/>
          </a:prstGeom>
          <a:noFill/>
          <a:ln w="28575" cmpd="sng">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2755900" y="3660775"/>
            <a:ext cx="1333500" cy="1333500"/>
          </a:xfrm>
          <a:prstGeom prst="ellipse">
            <a:avLst/>
          </a:prstGeom>
          <a:noFill/>
          <a:ln w="28575" cmpd="sng">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655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SApp</a:t>
            </a:r>
            <a:r>
              <a:rPr lang="en-US" dirty="0"/>
              <a:t> </a:t>
            </a:r>
            <a:r>
              <a:rPr lang="en-US" dirty="0" err="1"/>
              <a:t>vs</a:t>
            </a:r>
            <a:r>
              <a:rPr lang="en-US" dirty="0"/>
              <a:t> </a:t>
            </a:r>
            <a:r>
              <a:rPr lang="en-US" dirty="0" err="1"/>
              <a:t>NApp</a:t>
            </a:r>
            <a:r>
              <a:rPr lang="en-US" dirty="0"/>
              <a:t> Syntax</a:t>
            </a:r>
          </a:p>
        </p:txBody>
      </p:sp>
      <p:sp>
        <p:nvSpPr>
          <p:cNvPr id="3" name="Content Placeholder 2"/>
          <p:cNvSpPr>
            <a:spLocks noGrp="1"/>
          </p:cNvSpPr>
          <p:nvPr>
            <p:ph sz="quarter" idx="1"/>
          </p:nvPr>
        </p:nvSpPr>
        <p:spPr>
          <a:xfrm>
            <a:off x="222250" y="539750"/>
            <a:ext cx="4273550" cy="5270500"/>
          </a:xfrm>
        </p:spPr>
        <p:txBody>
          <a:bodyPr>
            <a:normAutofit fontScale="92500" lnSpcReduction="10000"/>
          </a:bodyPr>
          <a:lstStyle/>
          <a:p>
            <a:r>
              <a:rPr lang="en-US" dirty="0">
                <a:solidFill>
                  <a:srgbClr val="000000"/>
                </a:solidFill>
              </a:rPr>
              <a:t>might should</a:t>
            </a:r>
          </a:p>
          <a:p>
            <a:pPr lvl="1"/>
            <a:r>
              <a:rPr lang="en-US" dirty="0" err="1">
                <a:solidFill>
                  <a:srgbClr val="000000"/>
                </a:solidFill>
              </a:rPr>
              <a:t>SApp</a:t>
            </a:r>
            <a:r>
              <a:rPr lang="en-US" dirty="0">
                <a:solidFill>
                  <a:srgbClr val="000000"/>
                </a:solidFill>
              </a:rPr>
              <a:t> Use: </a:t>
            </a:r>
          </a:p>
          <a:p>
            <a:pPr lvl="2"/>
            <a:r>
              <a:rPr lang="en-US" dirty="0">
                <a:solidFill>
                  <a:srgbClr val="000000"/>
                </a:solidFill>
              </a:rPr>
              <a:t>S 2.14—N 1.52 (p 0.00)</a:t>
            </a:r>
          </a:p>
          <a:p>
            <a:pPr lvl="1"/>
            <a:r>
              <a:rPr lang="en-US" dirty="0" err="1">
                <a:solidFill>
                  <a:srgbClr val="000000"/>
                </a:solidFill>
              </a:rPr>
              <a:t>SApp</a:t>
            </a:r>
            <a:r>
              <a:rPr lang="en-US" dirty="0">
                <a:solidFill>
                  <a:srgbClr val="000000"/>
                </a:solidFill>
              </a:rPr>
              <a:t> Hear: </a:t>
            </a:r>
          </a:p>
          <a:p>
            <a:pPr lvl="2"/>
            <a:r>
              <a:rPr lang="en-US" dirty="0">
                <a:solidFill>
                  <a:srgbClr val="000000"/>
                </a:solidFill>
              </a:rPr>
              <a:t>S 2.83—N 2.03 (p 0.00)</a:t>
            </a:r>
          </a:p>
          <a:p>
            <a:r>
              <a:rPr lang="en-US" dirty="0">
                <a:solidFill>
                  <a:srgbClr val="000000"/>
                </a:solidFill>
              </a:rPr>
              <a:t>might could</a:t>
            </a:r>
          </a:p>
          <a:p>
            <a:pPr lvl="1"/>
            <a:r>
              <a:rPr lang="en-US" dirty="0" err="1">
                <a:solidFill>
                  <a:srgbClr val="000000"/>
                </a:solidFill>
              </a:rPr>
              <a:t>SApp</a:t>
            </a:r>
            <a:r>
              <a:rPr lang="en-US" dirty="0">
                <a:solidFill>
                  <a:srgbClr val="000000"/>
                </a:solidFill>
              </a:rPr>
              <a:t> Use: </a:t>
            </a:r>
          </a:p>
          <a:p>
            <a:pPr lvl="2"/>
            <a:r>
              <a:rPr lang="en-US" dirty="0">
                <a:solidFill>
                  <a:srgbClr val="000000"/>
                </a:solidFill>
              </a:rPr>
              <a:t>S </a:t>
            </a:r>
            <a:r>
              <a:rPr lang="en-US" dirty="0"/>
              <a:t>2.25</a:t>
            </a:r>
            <a:r>
              <a:rPr lang="en-US" dirty="0">
                <a:solidFill>
                  <a:srgbClr val="000000"/>
                </a:solidFill>
              </a:rPr>
              <a:t>—N 1.53 (p 0.00)</a:t>
            </a:r>
          </a:p>
          <a:p>
            <a:pPr lvl="1"/>
            <a:r>
              <a:rPr lang="en-US" dirty="0">
                <a:solidFill>
                  <a:srgbClr val="000000"/>
                </a:solidFill>
              </a:rPr>
              <a:t> </a:t>
            </a:r>
            <a:r>
              <a:rPr lang="en-US" dirty="0" err="1">
                <a:solidFill>
                  <a:srgbClr val="000000"/>
                </a:solidFill>
              </a:rPr>
              <a:t>SApp</a:t>
            </a:r>
            <a:r>
              <a:rPr lang="en-US" dirty="0">
                <a:solidFill>
                  <a:srgbClr val="000000"/>
                </a:solidFill>
              </a:rPr>
              <a:t> Hear: </a:t>
            </a:r>
          </a:p>
          <a:p>
            <a:pPr lvl="2"/>
            <a:r>
              <a:rPr lang="en-US" dirty="0">
                <a:solidFill>
                  <a:srgbClr val="000000"/>
                </a:solidFill>
              </a:rPr>
              <a:t>S 2.53—N 2.06 (p 0.00)</a:t>
            </a:r>
          </a:p>
          <a:p>
            <a:r>
              <a:rPr lang="en-US" dirty="0">
                <a:solidFill>
                  <a:srgbClr val="000000"/>
                </a:solidFill>
              </a:rPr>
              <a:t>a-prefixing</a:t>
            </a:r>
          </a:p>
          <a:p>
            <a:pPr lvl="1"/>
            <a:r>
              <a:rPr lang="en-US" dirty="0" err="1">
                <a:solidFill>
                  <a:srgbClr val="000000"/>
                </a:solidFill>
              </a:rPr>
              <a:t>SApp</a:t>
            </a:r>
            <a:r>
              <a:rPr lang="en-US" dirty="0">
                <a:solidFill>
                  <a:srgbClr val="000000"/>
                </a:solidFill>
              </a:rPr>
              <a:t> Use: </a:t>
            </a:r>
          </a:p>
          <a:p>
            <a:pPr lvl="2"/>
            <a:r>
              <a:rPr lang="en-US" dirty="0">
                <a:solidFill>
                  <a:srgbClr val="000000"/>
                </a:solidFill>
              </a:rPr>
              <a:t>S 2.00—N 1.66 (p 0.04)</a:t>
            </a:r>
          </a:p>
        </p:txBody>
      </p:sp>
      <p:sp>
        <p:nvSpPr>
          <p:cNvPr id="4" name="Content Placeholder 3"/>
          <p:cNvSpPr>
            <a:spLocks noGrp="1"/>
          </p:cNvSpPr>
          <p:nvPr>
            <p:ph sz="quarter" idx="2"/>
          </p:nvPr>
        </p:nvSpPr>
        <p:spPr>
          <a:xfrm>
            <a:off x="4844900" y="539750"/>
            <a:ext cx="4299099" cy="5270500"/>
          </a:xfrm>
        </p:spPr>
        <p:txBody>
          <a:bodyPr>
            <a:normAutofit fontScale="92500" lnSpcReduction="10000"/>
          </a:bodyPr>
          <a:lstStyle/>
          <a:p>
            <a:r>
              <a:rPr lang="en-US" dirty="0" err="1">
                <a:solidFill>
                  <a:srgbClr val="000000"/>
                </a:solidFill>
              </a:rPr>
              <a:t>fixin</a:t>
            </a:r>
            <a:r>
              <a:rPr lang="en-US" dirty="0">
                <a:solidFill>
                  <a:srgbClr val="000000"/>
                </a:solidFill>
              </a:rPr>
              <a:t> to</a:t>
            </a:r>
          </a:p>
          <a:p>
            <a:pPr lvl="1"/>
            <a:r>
              <a:rPr lang="en-US" dirty="0" err="1">
                <a:solidFill>
                  <a:srgbClr val="000000"/>
                </a:solidFill>
              </a:rPr>
              <a:t>SApp</a:t>
            </a:r>
            <a:r>
              <a:rPr lang="en-US" dirty="0">
                <a:solidFill>
                  <a:srgbClr val="000000"/>
                </a:solidFill>
              </a:rPr>
              <a:t> Use: </a:t>
            </a:r>
          </a:p>
          <a:p>
            <a:pPr lvl="2"/>
            <a:r>
              <a:rPr lang="en-US" dirty="0">
                <a:solidFill>
                  <a:srgbClr val="000000"/>
                </a:solidFill>
              </a:rPr>
              <a:t>S 2.94—N 1.97 (p 0.00)</a:t>
            </a:r>
          </a:p>
          <a:p>
            <a:pPr lvl="1"/>
            <a:r>
              <a:rPr lang="en-US" dirty="0" err="1">
                <a:solidFill>
                  <a:srgbClr val="000000"/>
                </a:solidFill>
              </a:rPr>
              <a:t>SApp</a:t>
            </a:r>
            <a:r>
              <a:rPr lang="en-US" dirty="0">
                <a:solidFill>
                  <a:srgbClr val="000000"/>
                </a:solidFill>
              </a:rPr>
              <a:t> Hear: </a:t>
            </a:r>
          </a:p>
          <a:p>
            <a:pPr lvl="2"/>
            <a:r>
              <a:rPr lang="en-US" dirty="0">
                <a:solidFill>
                  <a:srgbClr val="000000"/>
                </a:solidFill>
              </a:rPr>
              <a:t>S 3.71—N 2.89 (p 0.00)</a:t>
            </a:r>
          </a:p>
          <a:p>
            <a:r>
              <a:rPr lang="en-US" dirty="0">
                <a:solidFill>
                  <a:srgbClr val="000000"/>
                </a:solidFill>
              </a:rPr>
              <a:t>positive anymore</a:t>
            </a:r>
          </a:p>
          <a:p>
            <a:pPr lvl="1"/>
            <a:r>
              <a:rPr lang="en-US" dirty="0" err="1">
                <a:solidFill>
                  <a:srgbClr val="000000"/>
                </a:solidFill>
              </a:rPr>
              <a:t>NApp</a:t>
            </a:r>
            <a:r>
              <a:rPr lang="en-US" dirty="0">
                <a:solidFill>
                  <a:srgbClr val="000000"/>
                </a:solidFill>
              </a:rPr>
              <a:t> Use: </a:t>
            </a:r>
          </a:p>
          <a:p>
            <a:pPr lvl="2"/>
            <a:r>
              <a:rPr lang="en-US" dirty="0">
                <a:solidFill>
                  <a:srgbClr val="000000"/>
                </a:solidFill>
              </a:rPr>
              <a:t>N 1.75—S 1.41 (p 0.01)</a:t>
            </a:r>
          </a:p>
          <a:p>
            <a:endParaRPr lang="en-US" dirty="0">
              <a:solidFill>
                <a:srgbClr val="000000"/>
              </a:solidFill>
            </a:endParaRPr>
          </a:p>
        </p:txBody>
      </p:sp>
    </p:spTree>
    <p:extLst>
      <p:ext uri="{BB962C8B-B14F-4D97-AF65-F5344CB8AC3E}">
        <p14:creationId xmlns:p14="http://schemas.microsoft.com/office/powerpoint/2010/main" val="419544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4">
                                            <p:txEl>
                                              <p:pRg st="5" end="5"/>
                                            </p:txEl>
                                          </p:spTgt>
                                        </p:tgtEl>
                                        <p:attrNameLst>
                                          <p:attrName>style.textDecorationUnderline</p:attrName>
                                        </p:attrNameLst>
                                      </p:cBhvr>
                                      <p:to>
                                        <p:strVal val="true"/>
                                      </p:to>
                                    </p:set>
                                  </p:childTnLst>
                                </p:cTn>
                              </p:par>
                              <p:par>
                                <p:cTn id="7" presetID="18" presetClass="emph" presetSubtype="0" fill="hold" nodeType="withEffect">
                                  <p:stCondLst>
                                    <p:cond delay="0"/>
                                  </p:stCondLst>
                                  <p:iterate type="lt">
                                    <p:tmPct val="4000"/>
                                  </p:iterate>
                                  <p:childTnLst>
                                    <p:set>
                                      <p:cBhvr override="childStyle">
                                        <p:cTn id="8" dur="500" fill="hold"/>
                                        <p:tgtEl>
                                          <p:spTgt spid="4">
                                            <p:txEl>
                                              <p:pRg st="6" end="6"/>
                                            </p:txEl>
                                          </p:spTgt>
                                        </p:tgtEl>
                                        <p:attrNameLst>
                                          <p:attrName>style.textDecorationUnderline</p:attrName>
                                        </p:attrNameLst>
                                      </p:cBhvr>
                                      <p:to>
                                        <p:strVal val="true"/>
                                      </p:to>
                                    </p:set>
                                  </p:childTnLst>
                                </p:cTn>
                              </p:par>
                              <p:par>
                                <p:cTn id="9" presetID="18" presetClass="emph" presetSubtype="0" fill="hold" nodeType="withEffect">
                                  <p:stCondLst>
                                    <p:cond delay="0"/>
                                  </p:stCondLst>
                                  <p:iterate type="lt">
                                    <p:tmPct val="4000"/>
                                  </p:iterate>
                                  <p:childTnLst>
                                    <p:set>
                                      <p:cBhvr override="childStyle">
                                        <p:cTn id="10" dur="500" fill="hold"/>
                                        <p:tgtEl>
                                          <p:spTgt spid="4">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SApp</a:t>
            </a:r>
            <a:r>
              <a:rPr lang="en-US" dirty="0"/>
              <a:t>, </a:t>
            </a:r>
            <a:r>
              <a:rPr lang="en-US" dirty="0" err="1"/>
              <a:t>NApp</a:t>
            </a:r>
            <a:r>
              <a:rPr lang="en-US" dirty="0"/>
              <a:t>, and the South</a:t>
            </a:r>
          </a:p>
        </p:txBody>
      </p:sp>
      <p:sp>
        <p:nvSpPr>
          <p:cNvPr id="3" name="Content Placeholder 2"/>
          <p:cNvSpPr>
            <a:spLocks noGrp="1"/>
          </p:cNvSpPr>
          <p:nvPr>
            <p:ph sz="quarter" idx="1"/>
          </p:nvPr>
        </p:nvSpPr>
        <p:spPr/>
        <p:txBody>
          <a:bodyPr>
            <a:normAutofit/>
          </a:bodyPr>
          <a:lstStyle/>
          <a:p>
            <a:r>
              <a:rPr lang="en-US" dirty="0"/>
              <a:t>lexical </a:t>
            </a:r>
            <a:r>
              <a:rPr lang="en-US" b="1" dirty="0"/>
              <a:t>use</a:t>
            </a:r>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1165338155"/>
              </p:ext>
            </p:extLst>
          </p:nvPr>
        </p:nvGraphicFramePr>
        <p:xfrm>
          <a:off x="1015999" y="1309938"/>
          <a:ext cx="7747000" cy="4241484"/>
        </p:xfrm>
        <a:graphic>
          <a:graphicData uri="http://schemas.openxmlformats.org/drawingml/2006/table">
            <a:tbl>
              <a:tblPr firstRow="1" bandRow="1">
                <a:tableStyleId>{17292A2E-F333-43FB-9621-5CBBE7FDCDCB}</a:tableStyleId>
              </a:tblPr>
              <a:tblGrid>
                <a:gridCol w="1936750">
                  <a:extLst>
                    <a:ext uri="{9D8B030D-6E8A-4147-A177-3AD203B41FA5}">
                      <a16:colId xmlns:a16="http://schemas.microsoft.com/office/drawing/2014/main" val="20000"/>
                    </a:ext>
                  </a:extLst>
                </a:gridCol>
                <a:gridCol w="1936750">
                  <a:extLst>
                    <a:ext uri="{9D8B030D-6E8A-4147-A177-3AD203B41FA5}">
                      <a16:colId xmlns:a16="http://schemas.microsoft.com/office/drawing/2014/main" val="20001"/>
                    </a:ext>
                  </a:extLst>
                </a:gridCol>
                <a:gridCol w="1936750">
                  <a:extLst>
                    <a:ext uri="{9D8B030D-6E8A-4147-A177-3AD203B41FA5}">
                      <a16:colId xmlns:a16="http://schemas.microsoft.com/office/drawing/2014/main" val="20002"/>
                    </a:ext>
                  </a:extLst>
                </a:gridCol>
                <a:gridCol w="1936750">
                  <a:extLst>
                    <a:ext uri="{9D8B030D-6E8A-4147-A177-3AD203B41FA5}">
                      <a16:colId xmlns:a16="http://schemas.microsoft.com/office/drawing/2014/main" val="20003"/>
                    </a:ext>
                  </a:extLst>
                </a:gridCol>
              </a:tblGrid>
              <a:tr h="471276">
                <a:tc>
                  <a:txBody>
                    <a:bodyPr/>
                    <a:lstStyle/>
                    <a:p>
                      <a:r>
                        <a:rPr lang="en-US" sz="2300" dirty="0"/>
                        <a:t>Item</a:t>
                      </a:r>
                    </a:p>
                  </a:txBody>
                  <a:tcPr marL="116205" marR="116205" marT="58103" marB="58103"/>
                </a:tc>
                <a:tc>
                  <a:txBody>
                    <a:bodyPr/>
                    <a:lstStyle/>
                    <a:p>
                      <a:pPr algn="ctr"/>
                      <a:r>
                        <a:rPr lang="en-US" sz="2300" dirty="0" err="1"/>
                        <a:t>SApp</a:t>
                      </a:r>
                      <a:endParaRPr lang="en-US" sz="2300" dirty="0"/>
                    </a:p>
                  </a:txBody>
                  <a:tcPr marL="116205" marR="116205" marT="58103" marB="58103"/>
                </a:tc>
                <a:tc>
                  <a:txBody>
                    <a:bodyPr/>
                    <a:lstStyle/>
                    <a:p>
                      <a:pPr algn="ctr"/>
                      <a:r>
                        <a:rPr lang="en-US" sz="2300" dirty="0" err="1"/>
                        <a:t>NApp</a:t>
                      </a:r>
                      <a:endParaRPr lang="en-US" sz="2300" dirty="0"/>
                    </a:p>
                  </a:txBody>
                  <a:tcPr marL="116205" marR="116205" marT="58103" marB="58103"/>
                </a:tc>
                <a:tc>
                  <a:txBody>
                    <a:bodyPr/>
                    <a:lstStyle/>
                    <a:p>
                      <a:pPr algn="ctr"/>
                      <a:r>
                        <a:rPr lang="en-US" sz="2300" dirty="0"/>
                        <a:t>South</a:t>
                      </a:r>
                    </a:p>
                  </a:txBody>
                  <a:tcPr marL="116205" marR="116205" marT="58103" marB="58103"/>
                </a:tc>
                <a:extLst>
                  <a:ext uri="{0D108BD9-81ED-4DB2-BD59-A6C34878D82A}">
                    <a16:rowId xmlns:a16="http://schemas.microsoft.com/office/drawing/2014/main" val="10000"/>
                  </a:ext>
                </a:extLst>
              </a:tr>
              <a:tr h="471276">
                <a:tc>
                  <a:txBody>
                    <a:bodyPr/>
                    <a:lstStyle/>
                    <a:p>
                      <a:r>
                        <a:rPr lang="en-US" sz="2300" b="1" dirty="0"/>
                        <a:t>y’all</a:t>
                      </a:r>
                    </a:p>
                  </a:txBody>
                  <a:tcPr marL="116205" marR="116205" marT="58103" marB="58103"/>
                </a:tc>
                <a:tc>
                  <a:txBody>
                    <a:bodyPr/>
                    <a:lstStyle/>
                    <a:p>
                      <a:pPr algn="ctr"/>
                      <a:r>
                        <a:rPr lang="en-US" sz="2300" b="1" dirty="0"/>
                        <a:t>3.90</a:t>
                      </a:r>
                    </a:p>
                  </a:txBody>
                  <a:tcPr marL="116205" marR="116205" marT="58103" marB="58103"/>
                </a:tc>
                <a:tc>
                  <a:txBody>
                    <a:bodyPr/>
                    <a:lstStyle/>
                    <a:p>
                      <a:pPr algn="ctr"/>
                      <a:r>
                        <a:rPr lang="en-US" sz="2300" dirty="0"/>
                        <a:t>3.36</a:t>
                      </a:r>
                    </a:p>
                  </a:txBody>
                  <a:tcPr marL="116205" marR="116205" marT="58103" marB="58103"/>
                </a:tc>
                <a:tc>
                  <a:txBody>
                    <a:bodyPr/>
                    <a:lstStyle/>
                    <a:p>
                      <a:pPr algn="ctr"/>
                      <a:r>
                        <a:rPr lang="en-US" sz="2300" b="1" dirty="0"/>
                        <a:t>4.27</a:t>
                      </a:r>
                    </a:p>
                  </a:txBody>
                  <a:tcPr marL="116205" marR="116205" marT="58103" marB="58103"/>
                </a:tc>
                <a:extLst>
                  <a:ext uri="{0D108BD9-81ED-4DB2-BD59-A6C34878D82A}">
                    <a16:rowId xmlns:a16="http://schemas.microsoft.com/office/drawing/2014/main" val="10001"/>
                  </a:ext>
                </a:extLst>
              </a:tr>
              <a:tr h="471276">
                <a:tc>
                  <a:txBody>
                    <a:bodyPr/>
                    <a:lstStyle/>
                    <a:p>
                      <a:r>
                        <a:rPr lang="en-US" sz="2300" b="1" dirty="0"/>
                        <a:t>carry</a:t>
                      </a:r>
                    </a:p>
                  </a:txBody>
                  <a:tcPr marL="116205" marR="116205" marT="58103" marB="58103"/>
                </a:tc>
                <a:tc>
                  <a:txBody>
                    <a:bodyPr/>
                    <a:lstStyle/>
                    <a:p>
                      <a:pPr algn="ctr"/>
                      <a:r>
                        <a:rPr lang="en-US" sz="2300" b="1" dirty="0"/>
                        <a:t>2.43</a:t>
                      </a:r>
                    </a:p>
                  </a:txBody>
                  <a:tcPr marL="116205" marR="116205" marT="58103" marB="58103"/>
                </a:tc>
                <a:tc>
                  <a:txBody>
                    <a:bodyPr/>
                    <a:lstStyle/>
                    <a:p>
                      <a:pPr algn="ctr"/>
                      <a:r>
                        <a:rPr lang="en-US" sz="2300" dirty="0"/>
                        <a:t>2.00</a:t>
                      </a:r>
                    </a:p>
                  </a:txBody>
                  <a:tcPr marL="116205" marR="116205" marT="58103" marB="58103"/>
                </a:tc>
                <a:tc>
                  <a:txBody>
                    <a:bodyPr/>
                    <a:lstStyle/>
                    <a:p>
                      <a:pPr algn="ctr"/>
                      <a:r>
                        <a:rPr lang="en-US" sz="2300" b="1" dirty="0"/>
                        <a:t>2.78</a:t>
                      </a:r>
                    </a:p>
                  </a:txBody>
                  <a:tcPr marL="116205" marR="116205" marT="58103" marB="58103"/>
                </a:tc>
                <a:extLst>
                  <a:ext uri="{0D108BD9-81ED-4DB2-BD59-A6C34878D82A}">
                    <a16:rowId xmlns:a16="http://schemas.microsoft.com/office/drawing/2014/main" val="10002"/>
                  </a:ext>
                </a:extLst>
              </a:tr>
              <a:tr h="471276">
                <a:tc>
                  <a:txBody>
                    <a:bodyPr/>
                    <a:lstStyle/>
                    <a:p>
                      <a:r>
                        <a:rPr lang="en-US" sz="2300" b="1" dirty="0"/>
                        <a:t>tote</a:t>
                      </a:r>
                    </a:p>
                  </a:txBody>
                  <a:tcPr marL="116205" marR="116205" marT="58103" marB="58103"/>
                </a:tc>
                <a:tc>
                  <a:txBody>
                    <a:bodyPr/>
                    <a:lstStyle/>
                    <a:p>
                      <a:pPr algn="ctr"/>
                      <a:r>
                        <a:rPr lang="en-US" sz="2300" b="1" dirty="0"/>
                        <a:t>2.33</a:t>
                      </a:r>
                    </a:p>
                  </a:txBody>
                  <a:tcPr marL="116205" marR="116205" marT="58103" marB="58103"/>
                </a:tc>
                <a:tc>
                  <a:txBody>
                    <a:bodyPr/>
                    <a:lstStyle/>
                    <a:p>
                      <a:pPr algn="ctr"/>
                      <a:r>
                        <a:rPr lang="en-US" sz="2300" dirty="0"/>
                        <a:t>1.93</a:t>
                      </a:r>
                    </a:p>
                  </a:txBody>
                  <a:tcPr marL="116205" marR="116205" marT="58103" marB="58103"/>
                </a:tc>
                <a:tc>
                  <a:txBody>
                    <a:bodyPr/>
                    <a:lstStyle/>
                    <a:p>
                      <a:pPr algn="ctr"/>
                      <a:r>
                        <a:rPr lang="en-US" sz="2300" b="1" dirty="0"/>
                        <a:t>2.50</a:t>
                      </a:r>
                    </a:p>
                  </a:txBody>
                  <a:tcPr marL="116205" marR="116205" marT="58103" marB="58103"/>
                </a:tc>
                <a:extLst>
                  <a:ext uri="{0D108BD9-81ED-4DB2-BD59-A6C34878D82A}">
                    <a16:rowId xmlns:a16="http://schemas.microsoft.com/office/drawing/2014/main" val="10003"/>
                  </a:ext>
                </a:extLst>
              </a:tr>
              <a:tr h="471276">
                <a:tc>
                  <a:txBody>
                    <a:bodyPr/>
                    <a:lstStyle/>
                    <a:p>
                      <a:r>
                        <a:rPr lang="en-US" sz="2300" b="1" dirty="0"/>
                        <a:t>yonder</a:t>
                      </a:r>
                    </a:p>
                  </a:txBody>
                  <a:tcPr marL="116205" marR="116205" marT="58103" marB="58103"/>
                </a:tc>
                <a:tc>
                  <a:txBody>
                    <a:bodyPr/>
                    <a:lstStyle/>
                    <a:p>
                      <a:pPr algn="ctr"/>
                      <a:r>
                        <a:rPr lang="en-US" sz="2300" b="1" dirty="0"/>
                        <a:t>2.25</a:t>
                      </a:r>
                    </a:p>
                  </a:txBody>
                  <a:tcPr marL="116205" marR="116205" marT="58103" marB="58103"/>
                </a:tc>
                <a:tc>
                  <a:txBody>
                    <a:bodyPr/>
                    <a:lstStyle/>
                    <a:p>
                      <a:pPr algn="ctr"/>
                      <a:r>
                        <a:rPr lang="en-US" sz="2300" dirty="0"/>
                        <a:t>1.85</a:t>
                      </a:r>
                    </a:p>
                  </a:txBody>
                  <a:tcPr marL="116205" marR="116205" marT="58103" marB="58103"/>
                </a:tc>
                <a:tc>
                  <a:txBody>
                    <a:bodyPr/>
                    <a:lstStyle/>
                    <a:p>
                      <a:pPr algn="ctr"/>
                      <a:r>
                        <a:rPr lang="en-US" sz="2300" b="1" dirty="0"/>
                        <a:t>2.23</a:t>
                      </a:r>
                    </a:p>
                  </a:txBody>
                  <a:tcPr marL="116205" marR="116205" marT="58103" marB="58103"/>
                </a:tc>
                <a:extLst>
                  <a:ext uri="{0D108BD9-81ED-4DB2-BD59-A6C34878D82A}">
                    <a16:rowId xmlns:a16="http://schemas.microsoft.com/office/drawing/2014/main" val="10004"/>
                  </a:ext>
                </a:extLst>
              </a:tr>
              <a:tr h="471276">
                <a:tc>
                  <a:txBody>
                    <a:bodyPr/>
                    <a:lstStyle/>
                    <a:p>
                      <a:r>
                        <a:rPr lang="en-US" sz="2300" dirty="0"/>
                        <a:t>bald</a:t>
                      </a:r>
                    </a:p>
                  </a:txBody>
                  <a:tcPr marL="116205" marR="116205" marT="58103" marB="58103"/>
                </a:tc>
                <a:tc>
                  <a:txBody>
                    <a:bodyPr/>
                    <a:lstStyle/>
                    <a:p>
                      <a:pPr algn="ctr"/>
                      <a:r>
                        <a:rPr lang="en-US" sz="2300" b="1" dirty="0"/>
                        <a:t>1.54</a:t>
                      </a:r>
                    </a:p>
                  </a:txBody>
                  <a:tcPr marL="116205" marR="116205" marT="58103" marB="58103"/>
                </a:tc>
                <a:tc>
                  <a:txBody>
                    <a:bodyPr/>
                    <a:lstStyle/>
                    <a:p>
                      <a:pPr algn="ctr"/>
                      <a:r>
                        <a:rPr lang="en-US" sz="2300" dirty="0"/>
                        <a:t>1.16</a:t>
                      </a:r>
                    </a:p>
                  </a:txBody>
                  <a:tcPr marL="116205" marR="116205" marT="58103" marB="58103"/>
                </a:tc>
                <a:tc>
                  <a:txBody>
                    <a:bodyPr/>
                    <a:lstStyle/>
                    <a:p>
                      <a:pPr algn="ctr"/>
                      <a:r>
                        <a:rPr lang="en-US" sz="2300" dirty="0"/>
                        <a:t>1.16</a:t>
                      </a:r>
                    </a:p>
                  </a:txBody>
                  <a:tcPr marL="116205" marR="116205" marT="58103" marB="58103"/>
                </a:tc>
                <a:extLst>
                  <a:ext uri="{0D108BD9-81ED-4DB2-BD59-A6C34878D82A}">
                    <a16:rowId xmlns:a16="http://schemas.microsoft.com/office/drawing/2014/main" val="10005"/>
                  </a:ext>
                </a:extLst>
              </a:tr>
              <a:tr h="471276">
                <a:tc>
                  <a:txBody>
                    <a:bodyPr/>
                    <a:lstStyle/>
                    <a:p>
                      <a:r>
                        <a:rPr lang="en-US" sz="2300" dirty="0"/>
                        <a:t>reckon</a:t>
                      </a:r>
                    </a:p>
                  </a:txBody>
                  <a:tcPr marL="116205" marR="116205" marT="58103" marB="58103"/>
                </a:tc>
                <a:tc>
                  <a:txBody>
                    <a:bodyPr/>
                    <a:lstStyle/>
                    <a:p>
                      <a:pPr algn="ctr"/>
                      <a:r>
                        <a:rPr lang="en-US" sz="2300" b="1" dirty="0"/>
                        <a:t>2.80</a:t>
                      </a:r>
                    </a:p>
                  </a:txBody>
                  <a:tcPr marL="116205" marR="116205" marT="58103" marB="58103"/>
                </a:tc>
                <a:tc>
                  <a:txBody>
                    <a:bodyPr/>
                    <a:lstStyle/>
                    <a:p>
                      <a:pPr algn="ctr"/>
                      <a:r>
                        <a:rPr lang="en-US" sz="2300" dirty="0"/>
                        <a:t>2.27</a:t>
                      </a:r>
                    </a:p>
                  </a:txBody>
                  <a:tcPr marL="116205" marR="116205" marT="58103" marB="58103"/>
                </a:tc>
                <a:tc>
                  <a:txBody>
                    <a:bodyPr/>
                    <a:lstStyle/>
                    <a:p>
                      <a:pPr algn="ctr"/>
                      <a:r>
                        <a:rPr lang="en-US" sz="2300" dirty="0"/>
                        <a:t>2.56</a:t>
                      </a:r>
                    </a:p>
                  </a:txBody>
                  <a:tcPr marL="116205" marR="116205" marT="58103" marB="58103"/>
                </a:tc>
                <a:extLst>
                  <a:ext uri="{0D108BD9-81ED-4DB2-BD59-A6C34878D82A}">
                    <a16:rowId xmlns:a16="http://schemas.microsoft.com/office/drawing/2014/main" val="10006"/>
                  </a:ext>
                </a:extLst>
              </a:tr>
              <a:tr h="471276">
                <a:tc>
                  <a:txBody>
                    <a:bodyPr/>
                    <a:lstStyle/>
                    <a:p>
                      <a:r>
                        <a:rPr lang="en-US" sz="2300" dirty="0"/>
                        <a:t>right-pretty</a:t>
                      </a:r>
                    </a:p>
                  </a:txBody>
                  <a:tcPr marL="116205" marR="116205" marT="58103" marB="58103"/>
                </a:tc>
                <a:tc>
                  <a:txBody>
                    <a:bodyPr/>
                    <a:lstStyle/>
                    <a:p>
                      <a:pPr algn="ctr"/>
                      <a:r>
                        <a:rPr lang="en-US" sz="2300" b="1" dirty="0"/>
                        <a:t>1.72</a:t>
                      </a:r>
                    </a:p>
                  </a:txBody>
                  <a:tcPr marL="116205" marR="116205" marT="58103" marB="58103"/>
                </a:tc>
                <a:tc>
                  <a:txBody>
                    <a:bodyPr/>
                    <a:lstStyle/>
                    <a:p>
                      <a:pPr algn="ctr"/>
                      <a:r>
                        <a:rPr lang="en-US" sz="2300" dirty="0"/>
                        <a:t>1.30</a:t>
                      </a:r>
                    </a:p>
                  </a:txBody>
                  <a:tcPr marL="116205" marR="116205" marT="58103" marB="58103"/>
                </a:tc>
                <a:tc>
                  <a:txBody>
                    <a:bodyPr/>
                    <a:lstStyle/>
                    <a:p>
                      <a:pPr algn="ctr"/>
                      <a:r>
                        <a:rPr lang="en-US" sz="2300" dirty="0"/>
                        <a:t>1.49</a:t>
                      </a:r>
                    </a:p>
                  </a:txBody>
                  <a:tcPr marL="116205" marR="116205" marT="58103" marB="58103"/>
                </a:tc>
                <a:extLst>
                  <a:ext uri="{0D108BD9-81ED-4DB2-BD59-A6C34878D82A}">
                    <a16:rowId xmlns:a16="http://schemas.microsoft.com/office/drawing/2014/main" val="10007"/>
                  </a:ext>
                </a:extLst>
              </a:tr>
              <a:tr h="471276">
                <a:tc>
                  <a:txBody>
                    <a:bodyPr/>
                    <a:lstStyle/>
                    <a:p>
                      <a:r>
                        <a:rPr lang="en-US" sz="2300" dirty="0"/>
                        <a:t>poke</a:t>
                      </a:r>
                    </a:p>
                  </a:txBody>
                  <a:tcPr marL="116205" marR="116205" marT="58103" marB="58103"/>
                </a:tc>
                <a:tc>
                  <a:txBody>
                    <a:bodyPr/>
                    <a:lstStyle/>
                    <a:p>
                      <a:pPr algn="ctr"/>
                      <a:r>
                        <a:rPr lang="en-US" sz="2300" b="1" dirty="0"/>
                        <a:t>1.30</a:t>
                      </a:r>
                    </a:p>
                  </a:txBody>
                  <a:tcPr marL="116205" marR="116205" marT="58103" marB="58103"/>
                </a:tc>
                <a:tc>
                  <a:txBody>
                    <a:bodyPr/>
                    <a:lstStyle/>
                    <a:p>
                      <a:pPr algn="ctr"/>
                      <a:r>
                        <a:rPr lang="en-US" sz="2300" dirty="0"/>
                        <a:t>1.10</a:t>
                      </a:r>
                    </a:p>
                  </a:txBody>
                  <a:tcPr marL="116205" marR="116205" marT="58103" marB="58103"/>
                </a:tc>
                <a:tc>
                  <a:txBody>
                    <a:bodyPr/>
                    <a:lstStyle/>
                    <a:p>
                      <a:pPr algn="ctr"/>
                      <a:r>
                        <a:rPr lang="en-US" sz="2300" dirty="0"/>
                        <a:t>1.08</a:t>
                      </a:r>
                    </a:p>
                  </a:txBody>
                  <a:tcPr marL="116205" marR="116205" marT="58103" marB="58103"/>
                </a:tc>
                <a:extLst>
                  <a:ext uri="{0D108BD9-81ED-4DB2-BD59-A6C34878D82A}">
                    <a16:rowId xmlns:a16="http://schemas.microsoft.com/office/drawing/2014/main" val="10008"/>
                  </a:ext>
                </a:extLst>
              </a:tr>
            </a:tbl>
          </a:graphicData>
        </a:graphic>
      </p:graphicFrame>
      <p:sp>
        <p:nvSpPr>
          <p:cNvPr id="5" name="Rectangle 4"/>
          <p:cNvSpPr/>
          <p:nvPr/>
        </p:nvSpPr>
        <p:spPr>
          <a:xfrm>
            <a:off x="704850" y="3698875"/>
            <a:ext cx="8747125" cy="193479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120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SApp</a:t>
            </a:r>
            <a:r>
              <a:rPr lang="en-US" dirty="0"/>
              <a:t>, </a:t>
            </a:r>
            <a:r>
              <a:rPr lang="en-US" dirty="0" err="1"/>
              <a:t>NApp</a:t>
            </a:r>
            <a:r>
              <a:rPr lang="en-US" dirty="0"/>
              <a:t>, and the South</a:t>
            </a:r>
          </a:p>
        </p:txBody>
      </p:sp>
      <p:sp>
        <p:nvSpPr>
          <p:cNvPr id="7" name="Content Placeholder 6"/>
          <p:cNvSpPr>
            <a:spLocks noGrp="1"/>
          </p:cNvSpPr>
          <p:nvPr>
            <p:ph sz="quarter" idx="1"/>
          </p:nvPr>
        </p:nvSpPr>
        <p:spPr/>
        <p:txBody>
          <a:bodyPr/>
          <a:lstStyle/>
          <a:p>
            <a:r>
              <a:rPr lang="en-US" dirty="0"/>
              <a:t>lexical </a:t>
            </a:r>
            <a:r>
              <a:rPr lang="en-US" b="1" dirty="0"/>
              <a:t>hear</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377741472"/>
              </p:ext>
            </p:extLst>
          </p:nvPr>
        </p:nvGraphicFramePr>
        <p:xfrm>
          <a:off x="1028238" y="1301751"/>
          <a:ext cx="7709220" cy="4220793"/>
        </p:xfrm>
        <a:graphic>
          <a:graphicData uri="http://schemas.openxmlformats.org/drawingml/2006/table">
            <a:tbl>
              <a:tblPr firstRow="1" bandRow="1">
                <a:tableStyleId>{17292A2E-F333-43FB-9621-5CBBE7FDCDCB}</a:tableStyleId>
              </a:tblPr>
              <a:tblGrid>
                <a:gridCol w="1927305">
                  <a:extLst>
                    <a:ext uri="{9D8B030D-6E8A-4147-A177-3AD203B41FA5}">
                      <a16:colId xmlns:a16="http://schemas.microsoft.com/office/drawing/2014/main" val="20000"/>
                    </a:ext>
                  </a:extLst>
                </a:gridCol>
                <a:gridCol w="1927305">
                  <a:extLst>
                    <a:ext uri="{9D8B030D-6E8A-4147-A177-3AD203B41FA5}">
                      <a16:colId xmlns:a16="http://schemas.microsoft.com/office/drawing/2014/main" val="20001"/>
                    </a:ext>
                  </a:extLst>
                </a:gridCol>
                <a:gridCol w="1927305">
                  <a:extLst>
                    <a:ext uri="{9D8B030D-6E8A-4147-A177-3AD203B41FA5}">
                      <a16:colId xmlns:a16="http://schemas.microsoft.com/office/drawing/2014/main" val="20002"/>
                    </a:ext>
                  </a:extLst>
                </a:gridCol>
                <a:gridCol w="1927305">
                  <a:extLst>
                    <a:ext uri="{9D8B030D-6E8A-4147-A177-3AD203B41FA5}">
                      <a16:colId xmlns:a16="http://schemas.microsoft.com/office/drawing/2014/main" val="20003"/>
                    </a:ext>
                  </a:extLst>
                </a:gridCol>
              </a:tblGrid>
              <a:tr h="468977">
                <a:tc>
                  <a:txBody>
                    <a:bodyPr/>
                    <a:lstStyle/>
                    <a:p>
                      <a:r>
                        <a:rPr lang="en-US" sz="2300" dirty="0"/>
                        <a:t>Item</a:t>
                      </a:r>
                    </a:p>
                  </a:txBody>
                  <a:tcPr marL="115638" marR="115638" marT="57819" marB="57819"/>
                </a:tc>
                <a:tc>
                  <a:txBody>
                    <a:bodyPr/>
                    <a:lstStyle/>
                    <a:p>
                      <a:pPr algn="ctr"/>
                      <a:r>
                        <a:rPr lang="en-US" sz="2300" dirty="0" err="1"/>
                        <a:t>SApp</a:t>
                      </a:r>
                      <a:endParaRPr lang="en-US" sz="2300" dirty="0"/>
                    </a:p>
                  </a:txBody>
                  <a:tcPr marL="115638" marR="115638" marT="57819" marB="57819"/>
                </a:tc>
                <a:tc>
                  <a:txBody>
                    <a:bodyPr/>
                    <a:lstStyle/>
                    <a:p>
                      <a:pPr algn="ctr"/>
                      <a:r>
                        <a:rPr lang="en-US" sz="2300" dirty="0" err="1"/>
                        <a:t>NApp</a:t>
                      </a:r>
                      <a:endParaRPr lang="en-US" sz="2300" dirty="0"/>
                    </a:p>
                  </a:txBody>
                  <a:tcPr marL="115638" marR="115638" marT="57819" marB="57819"/>
                </a:tc>
                <a:tc>
                  <a:txBody>
                    <a:bodyPr/>
                    <a:lstStyle/>
                    <a:p>
                      <a:pPr algn="ctr"/>
                      <a:r>
                        <a:rPr lang="en-US" sz="2300" dirty="0"/>
                        <a:t>South</a:t>
                      </a:r>
                    </a:p>
                  </a:txBody>
                  <a:tcPr marL="115638" marR="115638" marT="57819" marB="57819"/>
                </a:tc>
                <a:extLst>
                  <a:ext uri="{0D108BD9-81ED-4DB2-BD59-A6C34878D82A}">
                    <a16:rowId xmlns:a16="http://schemas.microsoft.com/office/drawing/2014/main" val="10000"/>
                  </a:ext>
                </a:extLst>
              </a:tr>
              <a:tr h="468977">
                <a:tc>
                  <a:txBody>
                    <a:bodyPr/>
                    <a:lstStyle/>
                    <a:p>
                      <a:r>
                        <a:rPr lang="en-US" sz="2300" b="1" dirty="0"/>
                        <a:t>y’all</a:t>
                      </a:r>
                    </a:p>
                  </a:txBody>
                  <a:tcPr marL="115638" marR="115638" marT="57819" marB="57819"/>
                </a:tc>
                <a:tc>
                  <a:txBody>
                    <a:bodyPr/>
                    <a:lstStyle/>
                    <a:p>
                      <a:pPr algn="ctr"/>
                      <a:r>
                        <a:rPr lang="en-US" sz="2300" b="1" dirty="0"/>
                        <a:t>4.38</a:t>
                      </a:r>
                    </a:p>
                  </a:txBody>
                  <a:tcPr marL="115638" marR="115638" marT="57819" marB="57819"/>
                </a:tc>
                <a:tc>
                  <a:txBody>
                    <a:bodyPr/>
                    <a:lstStyle/>
                    <a:p>
                      <a:pPr algn="ctr"/>
                      <a:r>
                        <a:rPr lang="en-US" sz="2300" dirty="0"/>
                        <a:t>4.17</a:t>
                      </a:r>
                    </a:p>
                  </a:txBody>
                  <a:tcPr marL="115638" marR="115638" marT="57819" marB="57819"/>
                </a:tc>
                <a:tc>
                  <a:txBody>
                    <a:bodyPr/>
                    <a:lstStyle/>
                    <a:p>
                      <a:pPr algn="ctr"/>
                      <a:r>
                        <a:rPr lang="en-US" sz="2300" b="1" dirty="0"/>
                        <a:t>4.58</a:t>
                      </a:r>
                    </a:p>
                  </a:txBody>
                  <a:tcPr marL="115638" marR="115638" marT="57819" marB="57819"/>
                </a:tc>
                <a:extLst>
                  <a:ext uri="{0D108BD9-81ED-4DB2-BD59-A6C34878D82A}">
                    <a16:rowId xmlns:a16="http://schemas.microsoft.com/office/drawing/2014/main" val="10001"/>
                  </a:ext>
                </a:extLst>
              </a:tr>
              <a:tr h="468977">
                <a:tc>
                  <a:txBody>
                    <a:bodyPr/>
                    <a:lstStyle/>
                    <a:p>
                      <a:r>
                        <a:rPr lang="en-US" sz="2300" b="1" dirty="0"/>
                        <a:t>carry</a:t>
                      </a:r>
                    </a:p>
                  </a:txBody>
                  <a:tcPr marL="115638" marR="115638" marT="57819" marB="57819"/>
                </a:tc>
                <a:tc>
                  <a:txBody>
                    <a:bodyPr/>
                    <a:lstStyle/>
                    <a:p>
                      <a:pPr algn="ctr"/>
                      <a:r>
                        <a:rPr lang="en-US" sz="2300" b="1" dirty="0"/>
                        <a:t>2.88</a:t>
                      </a:r>
                    </a:p>
                  </a:txBody>
                  <a:tcPr marL="115638" marR="115638" marT="57819" marB="57819"/>
                </a:tc>
                <a:tc>
                  <a:txBody>
                    <a:bodyPr/>
                    <a:lstStyle/>
                    <a:p>
                      <a:pPr algn="ctr"/>
                      <a:r>
                        <a:rPr lang="en-US" sz="2300" dirty="0"/>
                        <a:t>2.28</a:t>
                      </a:r>
                    </a:p>
                  </a:txBody>
                  <a:tcPr marL="115638" marR="115638" marT="57819" marB="57819"/>
                </a:tc>
                <a:tc>
                  <a:txBody>
                    <a:bodyPr/>
                    <a:lstStyle/>
                    <a:p>
                      <a:pPr algn="ctr"/>
                      <a:r>
                        <a:rPr lang="en-US" sz="2300" b="1" dirty="0"/>
                        <a:t>3.20</a:t>
                      </a:r>
                    </a:p>
                  </a:txBody>
                  <a:tcPr marL="115638" marR="115638" marT="57819" marB="57819"/>
                </a:tc>
                <a:extLst>
                  <a:ext uri="{0D108BD9-81ED-4DB2-BD59-A6C34878D82A}">
                    <a16:rowId xmlns:a16="http://schemas.microsoft.com/office/drawing/2014/main" val="10002"/>
                  </a:ext>
                </a:extLst>
              </a:tr>
              <a:tr h="468977">
                <a:tc>
                  <a:txBody>
                    <a:bodyPr/>
                    <a:lstStyle/>
                    <a:p>
                      <a:r>
                        <a:rPr lang="en-US" sz="2300" b="1" dirty="0"/>
                        <a:t>tote</a:t>
                      </a:r>
                    </a:p>
                  </a:txBody>
                  <a:tcPr marL="115638" marR="115638" marT="57819" marB="57819"/>
                </a:tc>
                <a:tc>
                  <a:txBody>
                    <a:bodyPr/>
                    <a:lstStyle/>
                    <a:p>
                      <a:pPr algn="ctr"/>
                      <a:r>
                        <a:rPr lang="en-US" sz="2300" b="1" dirty="0"/>
                        <a:t>2.78</a:t>
                      </a:r>
                    </a:p>
                  </a:txBody>
                  <a:tcPr marL="115638" marR="115638" marT="57819" marB="57819"/>
                </a:tc>
                <a:tc>
                  <a:txBody>
                    <a:bodyPr/>
                    <a:lstStyle/>
                    <a:p>
                      <a:pPr algn="ctr"/>
                      <a:r>
                        <a:rPr lang="en-US" sz="2300" dirty="0"/>
                        <a:t>2.45</a:t>
                      </a:r>
                    </a:p>
                  </a:txBody>
                  <a:tcPr marL="115638" marR="115638" marT="57819" marB="57819"/>
                </a:tc>
                <a:tc>
                  <a:txBody>
                    <a:bodyPr/>
                    <a:lstStyle/>
                    <a:p>
                      <a:pPr algn="ctr"/>
                      <a:r>
                        <a:rPr lang="en-US" sz="2300" b="1" dirty="0"/>
                        <a:t>3.01</a:t>
                      </a:r>
                    </a:p>
                  </a:txBody>
                  <a:tcPr marL="115638" marR="115638" marT="57819" marB="57819"/>
                </a:tc>
                <a:extLst>
                  <a:ext uri="{0D108BD9-81ED-4DB2-BD59-A6C34878D82A}">
                    <a16:rowId xmlns:a16="http://schemas.microsoft.com/office/drawing/2014/main" val="10003"/>
                  </a:ext>
                </a:extLst>
              </a:tr>
              <a:tr h="468977">
                <a:tc>
                  <a:txBody>
                    <a:bodyPr/>
                    <a:lstStyle/>
                    <a:p>
                      <a:r>
                        <a:rPr lang="en-US" sz="2300" b="1" dirty="0"/>
                        <a:t>yonder</a:t>
                      </a:r>
                    </a:p>
                  </a:txBody>
                  <a:tcPr marL="115638" marR="115638" marT="57819" marB="57819"/>
                </a:tc>
                <a:tc>
                  <a:txBody>
                    <a:bodyPr/>
                    <a:lstStyle/>
                    <a:p>
                      <a:pPr algn="ctr"/>
                      <a:r>
                        <a:rPr lang="en-US" sz="2300" b="1" dirty="0"/>
                        <a:t>3.00</a:t>
                      </a:r>
                    </a:p>
                  </a:txBody>
                  <a:tcPr marL="115638" marR="115638" marT="57819" marB="57819"/>
                </a:tc>
                <a:tc>
                  <a:txBody>
                    <a:bodyPr/>
                    <a:lstStyle/>
                    <a:p>
                      <a:pPr algn="ctr"/>
                      <a:r>
                        <a:rPr lang="en-US" sz="2300" dirty="0"/>
                        <a:t>2.66</a:t>
                      </a:r>
                    </a:p>
                  </a:txBody>
                  <a:tcPr marL="115638" marR="115638" marT="57819" marB="57819"/>
                </a:tc>
                <a:tc>
                  <a:txBody>
                    <a:bodyPr/>
                    <a:lstStyle/>
                    <a:p>
                      <a:pPr algn="ctr"/>
                      <a:r>
                        <a:rPr lang="en-US" sz="2300" b="1" dirty="0"/>
                        <a:t>3.13</a:t>
                      </a:r>
                    </a:p>
                  </a:txBody>
                  <a:tcPr marL="115638" marR="115638" marT="57819" marB="57819"/>
                </a:tc>
                <a:extLst>
                  <a:ext uri="{0D108BD9-81ED-4DB2-BD59-A6C34878D82A}">
                    <a16:rowId xmlns:a16="http://schemas.microsoft.com/office/drawing/2014/main" val="10004"/>
                  </a:ext>
                </a:extLst>
              </a:tr>
              <a:tr h="468977">
                <a:tc>
                  <a:txBody>
                    <a:bodyPr/>
                    <a:lstStyle/>
                    <a:p>
                      <a:r>
                        <a:rPr lang="en-US" sz="2300" b="1" dirty="0"/>
                        <a:t>reckon</a:t>
                      </a:r>
                    </a:p>
                  </a:txBody>
                  <a:tcPr marL="115638" marR="115638" marT="57819" marB="57819"/>
                </a:tc>
                <a:tc>
                  <a:txBody>
                    <a:bodyPr/>
                    <a:lstStyle/>
                    <a:p>
                      <a:pPr algn="ctr"/>
                      <a:r>
                        <a:rPr lang="en-US" sz="2300" b="1" dirty="0"/>
                        <a:t>3.53</a:t>
                      </a:r>
                    </a:p>
                  </a:txBody>
                  <a:tcPr marL="115638" marR="115638" marT="57819" marB="57819"/>
                </a:tc>
                <a:tc>
                  <a:txBody>
                    <a:bodyPr/>
                    <a:lstStyle/>
                    <a:p>
                      <a:pPr algn="ctr"/>
                      <a:r>
                        <a:rPr lang="en-US" sz="2300" dirty="0"/>
                        <a:t>3.13</a:t>
                      </a:r>
                    </a:p>
                  </a:txBody>
                  <a:tcPr marL="115638" marR="115638" marT="57819" marB="57819"/>
                </a:tc>
                <a:tc>
                  <a:txBody>
                    <a:bodyPr/>
                    <a:lstStyle/>
                    <a:p>
                      <a:pPr algn="ctr"/>
                      <a:r>
                        <a:rPr lang="en-US" sz="2300" b="1" dirty="0"/>
                        <a:t>3.45</a:t>
                      </a:r>
                    </a:p>
                  </a:txBody>
                  <a:tcPr marL="115638" marR="115638" marT="57819" marB="57819"/>
                </a:tc>
                <a:extLst>
                  <a:ext uri="{0D108BD9-81ED-4DB2-BD59-A6C34878D82A}">
                    <a16:rowId xmlns:a16="http://schemas.microsoft.com/office/drawing/2014/main" val="10005"/>
                  </a:ext>
                </a:extLst>
              </a:tr>
              <a:tr h="468977">
                <a:tc>
                  <a:txBody>
                    <a:bodyPr/>
                    <a:lstStyle/>
                    <a:p>
                      <a:r>
                        <a:rPr lang="en-US" sz="2300" dirty="0"/>
                        <a:t>bald</a:t>
                      </a:r>
                    </a:p>
                  </a:txBody>
                  <a:tcPr marL="115638" marR="115638" marT="57819" marB="57819"/>
                </a:tc>
                <a:tc>
                  <a:txBody>
                    <a:bodyPr/>
                    <a:lstStyle/>
                    <a:p>
                      <a:pPr algn="ctr"/>
                      <a:r>
                        <a:rPr lang="en-US" sz="2300" b="1" dirty="0"/>
                        <a:t>1.69</a:t>
                      </a:r>
                    </a:p>
                  </a:txBody>
                  <a:tcPr marL="115638" marR="115638" marT="57819" marB="57819"/>
                </a:tc>
                <a:tc>
                  <a:txBody>
                    <a:bodyPr/>
                    <a:lstStyle/>
                    <a:p>
                      <a:pPr algn="ctr"/>
                      <a:r>
                        <a:rPr lang="en-US" sz="2300" dirty="0"/>
                        <a:t>1.29</a:t>
                      </a:r>
                    </a:p>
                  </a:txBody>
                  <a:tcPr marL="115638" marR="115638" marT="57819" marB="57819"/>
                </a:tc>
                <a:tc>
                  <a:txBody>
                    <a:bodyPr/>
                    <a:lstStyle/>
                    <a:p>
                      <a:pPr algn="ctr"/>
                      <a:r>
                        <a:rPr lang="en-US" sz="2300" dirty="0"/>
                        <a:t>1.24</a:t>
                      </a:r>
                    </a:p>
                  </a:txBody>
                  <a:tcPr marL="115638" marR="115638" marT="57819" marB="57819"/>
                </a:tc>
                <a:extLst>
                  <a:ext uri="{0D108BD9-81ED-4DB2-BD59-A6C34878D82A}">
                    <a16:rowId xmlns:a16="http://schemas.microsoft.com/office/drawing/2014/main" val="10006"/>
                  </a:ext>
                </a:extLst>
              </a:tr>
              <a:tr h="468977">
                <a:tc>
                  <a:txBody>
                    <a:bodyPr/>
                    <a:lstStyle/>
                    <a:p>
                      <a:r>
                        <a:rPr lang="en-US" sz="2300" dirty="0"/>
                        <a:t>right-pretty</a:t>
                      </a:r>
                    </a:p>
                  </a:txBody>
                  <a:tcPr marL="115638" marR="115638" marT="57819" marB="57819"/>
                </a:tc>
                <a:tc>
                  <a:txBody>
                    <a:bodyPr/>
                    <a:lstStyle/>
                    <a:p>
                      <a:pPr algn="ctr"/>
                      <a:r>
                        <a:rPr lang="en-US" sz="2300" b="1" dirty="0"/>
                        <a:t>2.05</a:t>
                      </a:r>
                    </a:p>
                  </a:txBody>
                  <a:tcPr marL="115638" marR="115638" marT="57819" marB="57819"/>
                </a:tc>
                <a:tc>
                  <a:txBody>
                    <a:bodyPr/>
                    <a:lstStyle/>
                    <a:p>
                      <a:pPr algn="ctr"/>
                      <a:r>
                        <a:rPr lang="en-US" sz="2300" dirty="0"/>
                        <a:t>1.67</a:t>
                      </a:r>
                    </a:p>
                  </a:txBody>
                  <a:tcPr marL="115638" marR="115638" marT="57819" marB="57819"/>
                </a:tc>
                <a:tc>
                  <a:txBody>
                    <a:bodyPr/>
                    <a:lstStyle/>
                    <a:p>
                      <a:pPr algn="ctr"/>
                      <a:r>
                        <a:rPr lang="en-US" sz="2300" dirty="0"/>
                        <a:t>1.76</a:t>
                      </a:r>
                    </a:p>
                  </a:txBody>
                  <a:tcPr marL="115638" marR="115638" marT="57819" marB="57819"/>
                </a:tc>
                <a:extLst>
                  <a:ext uri="{0D108BD9-81ED-4DB2-BD59-A6C34878D82A}">
                    <a16:rowId xmlns:a16="http://schemas.microsoft.com/office/drawing/2014/main" val="10007"/>
                  </a:ext>
                </a:extLst>
              </a:tr>
              <a:tr h="468977">
                <a:tc>
                  <a:txBody>
                    <a:bodyPr/>
                    <a:lstStyle/>
                    <a:p>
                      <a:r>
                        <a:rPr lang="en-US" sz="2300" dirty="0"/>
                        <a:t>poke</a:t>
                      </a:r>
                    </a:p>
                  </a:txBody>
                  <a:tcPr marL="115638" marR="115638" marT="57819" marB="57819"/>
                </a:tc>
                <a:tc>
                  <a:txBody>
                    <a:bodyPr/>
                    <a:lstStyle/>
                    <a:p>
                      <a:pPr algn="ctr"/>
                      <a:r>
                        <a:rPr lang="en-US" sz="2300" b="1" dirty="0"/>
                        <a:t>1.43</a:t>
                      </a:r>
                    </a:p>
                  </a:txBody>
                  <a:tcPr marL="115638" marR="115638" marT="57819" marB="57819"/>
                </a:tc>
                <a:tc>
                  <a:txBody>
                    <a:bodyPr/>
                    <a:lstStyle/>
                    <a:p>
                      <a:pPr algn="ctr"/>
                      <a:r>
                        <a:rPr lang="en-US" sz="2300" b="1" dirty="0"/>
                        <a:t>1.36</a:t>
                      </a:r>
                    </a:p>
                  </a:txBody>
                  <a:tcPr marL="115638" marR="115638" marT="57819" marB="57819"/>
                </a:tc>
                <a:tc>
                  <a:txBody>
                    <a:bodyPr/>
                    <a:lstStyle/>
                    <a:p>
                      <a:pPr algn="ctr"/>
                      <a:r>
                        <a:rPr lang="en-US" sz="2300" dirty="0"/>
                        <a:t>1.17</a:t>
                      </a:r>
                    </a:p>
                  </a:txBody>
                  <a:tcPr marL="115638" marR="115638" marT="57819" marB="57819"/>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15885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SApp</a:t>
            </a:r>
            <a:r>
              <a:rPr lang="en-US" dirty="0"/>
              <a:t>, </a:t>
            </a:r>
            <a:r>
              <a:rPr lang="en-US" dirty="0" err="1"/>
              <a:t>NApp</a:t>
            </a:r>
            <a:r>
              <a:rPr lang="en-US" dirty="0"/>
              <a:t>, and the South</a:t>
            </a:r>
          </a:p>
        </p:txBody>
      </p:sp>
      <p:sp>
        <p:nvSpPr>
          <p:cNvPr id="3" name="Content Placeholder 2"/>
          <p:cNvSpPr>
            <a:spLocks noGrp="1"/>
          </p:cNvSpPr>
          <p:nvPr>
            <p:ph sz="quarter" idx="1"/>
          </p:nvPr>
        </p:nvSpPr>
        <p:spPr/>
        <p:txBody>
          <a:bodyPr/>
          <a:lstStyle/>
          <a:p>
            <a:r>
              <a:rPr lang="en-US" dirty="0"/>
              <a:t>phonological </a:t>
            </a:r>
            <a:r>
              <a:rPr lang="en-US" b="1" dirty="0"/>
              <a:t>use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9066582"/>
              </p:ext>
            </p:extLst>
          </p:nvPr>
        </p:nvGraphicFramePr>
        <p:xfrm>
          <a:off x="1113692" y="1360951"/>
          <a:ext cx="7608604" cy="1393950"/>
        </p:xfrm>
        <a:graphic>
          <a:graphicData uri="http://schemas.openxmlformats.org/drawingml/2006/table">
            <a:tbl>
              <a:tblPr firstRow="1" bandRow="1">
                <a:tableStyleId>{17292A2E-F333-43FB-9621-5CBBE7FDCDCB}</a:tableStyleId>
              </a:tblPr>
              <a:tblGrid>
                <a:gridCol w="1902151">
                  <a:extLst>
                    <a:ext uri="{9D8B030D-6E8A-4147-A177-3AD203B41FA5}">
                      <a16:colId xmlns:a16="http://schemas.microsoft.com/office/drawing/2014/main" val="20000"/>
                    </a:ext>
                  </a:extLst>
                </a:gridCol>
                <a:gridCol w="1902151">
                  <a:extLst>
                    <a:ext uri="{9D8B030D-6E8A-4147-A177-3AD203B41FA5}">
                      <a16:colId xmlns:a16="http://schemas.microsoft.com/office/drawing/2014/main" val="20001"/>
                    </a:ext>
                  </a:extLst>
                </a:gridCol>
                <a:gridCol w="1902151">
                  <a:extLst>
                    <a:ext uri="{9D8B030D-6E8A-4147-A177-3AD203B41FA5}">
                      <a16:colId xmlns:a16="http://schemas.microsoft.com/office/drawing/2014/main" val="20002"/>
                    </a:ext>
                  </a:extLst>
                </a:gridCol>
                <a:gridCol w="1902151">
                  <a:extLst>
                    <a:ext uri="{9D8B030D-6E8A-4147-A177-3AD203B41FA5}">
                      <a16:colId xmlns:a16="http://schemas.microsoft.com/office/drawing/2014/main" val="20003"/>
                    </a:ext>
                  </a:extLst>
                </a:gridCol>
              </a:tblGrid>
              <a:tr h="456516">
                <a:tc>
                  <a:txBody>
                    <a:bodyPr/>
                    <a:lstStyle/>
                    <a:p>
                      <a:r>
                        <a:rPr lang="en-US" sz="2300" dirty="0"/>
                        <a:t>Item</a:t>
                      </a:r>
                    </a:p>
                  </a:txBody>
                  <a:tcPr marL="114129" marR="114129" marT="57065" marB="57065"/>
                </a:tc>
                <a:tc>
                  <a:txBody>
                    <a:bodyPr/>
                    <a:lstStyle/>
                    <a:p>
                      <a:pPr algn="ctr"/>
                      <a:r>
                        <a:rPr lang="en-US" sz="2300" dirty="0" err="1"/>
                        <a:t>SApp</a:t>
                      </a:r>
                      <a:endParaRPr lang="en-US" sz="2300" dirty="0"/>
                    </a:p>
                  </a:txBody>
                  <a:tcPr marL="114129" marR="114129" marT="57065" marB="57065"/>
                </a:tc>
                <a:tc>
                  <a:txBody>
                    <a:bodyPr/>
                    <a:lstStyle/>
                    <a:p>
                      <a:pPr algn="ctr"/>
                      <a:r>
                        <a:rPr lang="en-US" sz="2300" dirty="0" err="1"/>
                        <a:t>NApp</a:t>
                      </a:r>
                      <a:endParaRPr lang="en-US" sz="2300" dirty="0"/>
                    </a:p>
                  </a:txBody>
                  <a:tcPr marL="114129" marR="114129" marT="57065" marB="57065"/>
                </a:tc>
                <a:tc>
                  <a:txBody>
                    <a:bodyPr/>
                    <a:lstStyle/>
                    <a:p>
                      <a:pPr algn="ctr"/>
                      <a:r>
                        <a:rPr lang="en-US" sz="2300" dirty="0"/>
                        <a:t>South</a:t>
                      </a:r>
                    </a:p>
                  </a:txBody>
                  <a:tcPr marL="114129" marR="114129" marT="57065" marB="57065"/>
                </a:tc>
                <a:extLst>
                  <a:ext uri="{0D108BD9-81ED-4DB2-BD59-A6C34878D82A}">
                    <a16:rowId xmlns:a16="http://schemas.microsoft.com/office/drawing/2014/main" val="10000"/>
                  </a:ext>
                </a:extLst>
              </a:tr>
              <a:tr h="456516">
                <a:tc>
                  <a:txBody>
                    <a:bodyPr/>
                    <a:lstStyle/>
                    <a:p>
                      <a:r>
                        <a:rPr lang="en-US" sz="2300" dirty="0"/>
                        <a:t>pin &amp; pen</a:t>
                      </a:r>
                    </a:p>
                  </a:txBody>
                  <a:tcPr marL="114129" marR="114129" marT="57065" marB="57065"/>
                </a:tc>
                <a:tc>
                  <a:txBody>
                    <a:bodyPr/>
                    <a:lstStyle/>
                    <a:p>
                      <a:pPr algn="ctr"/>
                      <a:r>
                        <a:rPr lang="en-US" sz="2300" b="1" dirty="0"/>
                        <a:t>3.28</a:t>
                      </a:r>
                    </a:p>
                  </a:txBody>
                  <a:tcPr marL="114129" marR="114129" marT="57065" marB="57065"/>
                </a:tc>
                <a:tc>
                  <a:txBody>
                    <a:bodyPr/>
                    <a:lstStyle/>
                    <a:p>
                      <a:pPr algn="ctr"/>
                      <a:r>
                        <a:rPr lang="en-US" sz="2300" b="0" dirty="0"/>
                        <a:t>2.81</a:t>
                      </a:r>
                    </a:p>
                  </a:txBody>
                  <a:tcPr marL="114129" marR="114129" marT="57065" marB="57065"/>
                </a:tc>
                <a:tc>
                  <a:txBody>
                    <a:bodyPr/>
                    <a:lstStyle/>
                    <a:p>
                      <a:pPr algn="ctr"/>
                      <a:r>
                        <a:rPr lang="en-US" sz="2300" b="1" dirty="0"/>
                        <a:t>3.36</a:t>
                      </a:r>
                    </a:p>
                  </a:txBody>
                  <a:tcPr marL="114129" marR="114129" marT="57065" marB="57065"/>
                </a:tc>
                <a:extLst>
                  <a:ext uri="{0D108BD9-81ED-4DB2-BD59-A6C34878D82A}">
                    <a16:rowId xmlns:a16="http://schemas.microsoft.com/office/drawing/2014/main" val="10001"/>
                  </a:ext>
                </a:extLst>
              </a:tr>
              <a:tr h="456516">
                <a:tc>
                  <a:txBody>
                    <a:bodyPr/>
                    <a:lstStyle/>
                    <a:p>
                      <a:r>
                        <a:rPr lang="en-US" sz="2300" dirty="0"/>
                        <a:t>feel &amp; </a:t>
                      </a:r>
                      <a:r>
                        <a:rPr lang="en-US" sz="2300" baseline="0" dirty="0"/>
                        <a:t>fill</a:t>
                      </a:r>
                      <a:endParaRPr lang="en-US" sz="2300" dirty="0"/>
                    </a:p>
                  </a:txBody>
                  <a:tcPr marL="114129" marR="114129" marT="57065" marB="57065"/>
                </a:tc>
                <a:tc>
                  <a:txBody>
                    <a:bodyPr/>
                    <a:lstStyle/>
                    <a:p>
                      <a:pPr algn="ctr"/>
                      <a:r>
                        <a:rPr lang="en-US" sz="2300" b="1" dirty="0"/>
                        <a:t>2.60</a:t>
                      </a:r>
                    </a:p>
                  </a:txBody>
                  <a:tcPr marL="114129" marR="114129" marT="57065" marB="57065"/>
                </a:tc>
                <a:tc>
                  <a:txBody>
                    <a:bodyPr/>
                    <a:lstStyle/>
                    <a:p>
                      <a:pPr algn="ctr"/>
                      <a:r>
                        <a:rPr lang="en-US" sz="2300" b="0" dirty="0"/>
                        <a:t>1.83</a:t>
                      </a:r>
                    </a:p>
                  </a:txBody>
                  <a:tcPr marL="114129" marR="114129" marT="57065" marB="57065"/>
                </a:tc>
                <a:tc>
                  <a:txBody>
                    <a:bodyPr/>
                    <a:lstStyle/>
                    <a:p>
                      <a:pPr algn="ctr"/>
                      <a:r>
                        <a:rPr lang="en-US" sz="2300" b="0" dirty="0"/>
                        <a:t>2.18</a:t>
                      </a:r>
                    </a:p>
                  </a:txBody>
                  <a:tcPr marL="114129" marR="114129" marT="57065" marB="57065"/>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29503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SApp</a:t>
            </a:r>
            <a:r>
              <a:rPr lang="en-US" dirty="0"/>
              <a:t>, </a:t>
            </a:r>
            <a:r>
              <a:rPr lang="en-US" dirty="0" err="1"/>
              <a:t>NApp</a:t>
            </a:r>
            <a:r>
              <a:rPr lang="en-US" dirty="0"/>
              <a:t>, and the South</a:t>
            </a:r>
          </a:p>
        </p:txBody>
      </p:sp>
      <p:sp>
        <p:nvSpPr>
          <p:cNvPr id="3" name="Content Placeholder 2"/>
          <p:cNvSpPr>
            <a:spLocks noGrp="1"/>
          </p:cNvSpPr>
          <p:nvPr>
            <p:ph sz="quarter" idx="1"/>
          </p:nvPr>
        </p:nvSpPr>
        <p:spPr/>
        <p:txBody>
          <a:bodyPr/>
          <a:lstStyle/>
          <a:p>
            <a:r>
              <a:rPr lang="en-US" dirty="0"/>
              <a:t>phonological </a:t>
            </a:r>
            <a:r>
              <a:rPr lang="en-US" b="1" dirty="0"/>
              <a:t>hear</a:t>
            </a:r>
          </a:p>
        </p:txBody>
      </p:sp>
      <p:graphicFrame>
        <p:nvGraphicFramePr>
          <p:cNvPr id="4" name="Table 3"/>
          <p:cNvGraphicFramePr>
            <a:graphicFrameLocks noGrp="1"/>
          </p:cNvGraphicFramePr>
          <p:nvPr>
            <p:extLst>
              <p:ext uri="{D42A27DB-BD31-4B8C-83A1-F6EECF244321}">
                <p14:modId xmlns:p14="http://schemas.microsoft.com/office/powerpoint/2010/main" val="2211301716"/>
              </p:ext>
            </p:extLst>
          </p:nvPr>
        </p:nvGraphicFramePr>
        <p:xfrm>
          <a:off x="1111248" y="1393337"/>
          <a:ext cx="7191424" cy="1833568"/>
        </p:xfrm>
        <a:graphic>
          <a:graphicData uri="http://schemas.openxmlformats.org/drawingml/2006/table">
            <a:tbl>
              <a:tblPr firstRow="1" bandRow="1">
                <a:tableStyleId>{17292A2E-F333-43FB-9621-5CBBE7FDCDCB}</a:tableStyleId>
              </a:tblPr>
              <a:tblGrid>
                <a:gridCol w="1797856">
                  <a:extLst>
                    <a:ext uri="{9D8B030D-6E8A-4147-A177-3AD203B41FA5}">
                      <a16:colId xmlns:a16="http://schemas.microsoft.com/office/drawing/2014/main" val="20000"/>
                    </a:ext>
                  </a:extLst>
                </a:gridCol>
                <a:gridCol w="1797856">
                  <a:extLst>
                    <a:ext uri="{9D8B030D-6E8A-4147-A177-3AD203B41FA5}">
                      <a16:colId xmlns:a16="http://schemas.microsoft.com/office/drawing/2014/main" val="20001"/>
                    </a:ext>
                  </a:extLst>
                </a:gridCol>
                <a:gridCol w="1797856">
                  <a:extLst>
                    <a:ext uri="{9D8B030D-6E8A-4147-A177-3AD203B41FA5}">
                      <a16:colId xmlns:a16="http://schemas.microsoft.com/office/drawing/2014/main" val="20002"/>
                    </a:ext>
                  </a:extLst>
                </a:gridCol>
                <a:gridCol w="1797856">
                  <a:extLst>
                    <a:ext uri="{9D8B030D-6E8A-4147-A177-3AD203B41FA5}">
                      <a16:colId xmlns:a16="http://schemas.microsoft.com/office/drawing/2014/main" val="20003"/>
                    </a:ext>
                  </a:extLst>
                </a:gridCol>
              </a:tblGrid>
              <a:tr h="437478">
                <a:tc>
                  <a:txBody>
                    <a:bodyPr/>
                    <a:lstStyle/>
                    <a:p>
                      <a:r>
                        <a:rPr lang="en-US" sz="2300" dirty="0"/>
                        <a:t>Item</a:t>
                      </a:r>
                    </a:p>
                  </a:txBody>
                  <a:tcPr marL="107871" marR="107871" marT="53936" marB="53936"/>
                </a:tc>
                <a:tc>
                  <a:txBody>
                    <a:bodyPr/>
                    <a:lstStyle/>
                    <a:p>
                      <a:pPr algn="ctr"/>
                      <a:r>
                        <a:rPr lang="en-US" sz="2300" dirty="0" err="1"/>
                        <a:t>SApp</a:t>
                      </a:r>
                      <a:endParaRPr lang="en-US" sz="2300" dirty="0"/>
                    </a:p>
                  </a:txBody>
                  <a:tcPr marL="107871" marR="107871" marT="53936" marB="53936"/>
                </a:tc>
                <a:tc>
                  <a:txBody>
                    <a:bodyPr/>
                    <a:lstStyle/>
                    <a:p>
                      <a:pPr algn="ctr"/>
                      <a:r>
                        <a:rPr lang="en-US" sz="2300" dirty="0" err="1"/>
                        <a:t>NApp</a:t>
                      </a:r>
                      <a:endParaRPr lang="en-US" sz="2300" dirty="0"/>
                    </a:p>
                  </a:txBody>
                  <a:tcPr marL="107871" marR="107871" marT="53936" marB="53936"/>
                </a:tc>
                <a:tc>
                  <a:txBody>
                    <a:bodyPr/>
                    <a:lstStyle/>
                    <a:p>
                      <a:pPr algn="ctr"/>
                      <a:r>
                        <a:rPr lang="en-US" sz="2300" dirty="0"/>
                        <a:t>South</a:t>
                      </a:r>
                    </a:p>
                  </a:txBody>
                  <a:tcPr marL="107871" marR="107871" marT="53936" marB="53936"/>
                </a:tc>
                <a:extLst>
                  <a:ext uri="{0D108BD9-81ED-4DB2-BD59-A6C34878D82A}">
                    <a16:rowId xmlns:a16="http://schemas.microsoft.com/office/drawing/2014/main" val="10000"/>
                  </a:ext>
                </a:extLst>
              </a:tr>
              <a:tr h="437478">
                <a:tc>
                  <a:txBody>
                    <a:bodyPr/>
                    <a:lstStyle/>
                    <a:p>
                      <a:r>
                        <a:rPr lang="en-US" sz="2300" dirty="0"/>
                        <a:t>tire &amp; tar</a:t>
                      </a:r>
                    </a:p>
                  </a:txBody>
                  <a:tcPr marL="107871" marR="107871" marT="53936" marB="53936"/>
                </a:tc>
                <a:tc>
                  <a:txBody>
                    <a:bodyPr/>
                    <a:lstStyle/>
                    <a:p>
                      <a:pPr algn="ctr"/>
                      <a:r>
                        <a:rPr lang="en-US" sz="2300" b="1" dirty="0"/>
                        <a:t>2.69</a:t>
                      </a:r>
                    </a:p>
                  </a:txBody>
                  <a:tcPr marL="107871" marR="107871" marT="53936" marB="53936"/>
                </a:tc>
                <a:tc>
                  <a:txBody>
                    <a:bodyPr/>
                    <a:lstStyle/>
                    <a:p>
                      <a:pPr algn="ctr"/>
                      <a:r>
                        <a:rPr lang="en-US" sz="2300" b="1" dirty="0"/>
                        <a:t>2.83</a:t>
                      </a:r>
                    </a:p>
                  </a:txBody>
                  <a:tcPr marL="107871" marR="107871" marT="53936" marB="53936"/>
                </a:tc>
                <a:tc>
                  <a:txBody>
                    <a:bodyPr/>
                    <a:lstStyle/>
                    <a:p>
                      <a:pPr algn="ctr"/>
                      <a:r>
                        <a:rPr lang="en-US" sz="2300" dirty="0"/>
                        <a:t>2.38</a:t>
                      </a:r>
                    </a:p>
                  </a:txBody>
                  <a:tcPr marL="107871" marR="107871" marT="53936" marB="53936"/>
                </a:tc>
                <a:extLst>
                  <a:ext uri="{0D108BD9-81ED-4DB2-BD59-A6C34878D82A}">
                    <a16:rowId xmlns:a16="http://schemas.microsoft.com/office/drawing/2014/main" val="10001"/>
                  </a:ext>
                </a:extLst>
              </a:tr>
              <a:tr h="437478">
                <a:tc>
                  <a:txBody>
                    <a:bodyPr/>
                    <a:lstStyle/>
                    <a:p>
                      <a:r>
                        <a:rPr lang="en-US" sz="2300" dirty="0"/>
                        <a:t>fool &amp; full</a:t>
                      </a:r>
                    </a:p>
                  </a:txBody>
                  <a:tcPr marL="107871" marR="107871" marT="53936" marB="53936"/>
                </a:tc>
                <a:tc>
                  <a:txBody>
                    <a:bodyPr/>
                    <a:lstStyle/>
                    <a:p>
                      <a:pPr algn="ctr"/>
                      <a:r>
                        <a:rPr lang="en-US" sz="2300" b="1" dirty="0"/>
                        <a:t>2.92</a:t>
                      </a:r>
                    </a:p>
                  </a:txBody>
                  <a:tcPr marL="107871" marR="107871" marT="53936" marB="53936"/>
                </a:tc>
                <a:tc>
                  <a:txBody>
                    <a:bodyPr/>
                    <a:lstStyle/>
                    <a:p>
                      <a:pPr algn="ctr"/>
                      <a:r>
                        <a:rPr lang="en-US" sz="2300" b="1" dirty="0"/>
                        <a:t>3.07</a:t>
                      </a:r>
                    </a:p>
                  </a:txBody>
                  <a:tcPr marL="107871" marR="107871" marT="53936" marB="53936"/>
                </a:tc>
                <a:tc>
                  <a:txBody>
                    <a:bodyPr/>
                    <a:lstStyle/>
                    <a:p>
                      <a:pPr algn="ctr"/>
                      <a:r>
                        <a:rPr lang="en-US" sz="2300" dirty="0"/>
                        <a:t>2.54</a:t>
                      </a:r>
                    </a:p>
                  </a:txBody>
                  <a:tcPr marL="107871" marR="107871" marT="53936" marB="53936"/>
                </a:tc>
                <a:extLst>
                  <a:ext uri="{0D108BD9-81ED-4DB2-BD59-A6C34878D82A}">
                    <a16:rowId xmlns:a16="http://schemas.microsoft.com/office/drawing/2014/main" val="10002"/>
                  </a:ext>
                </a:extLst>
              </a:tr>
              <a:tr h="437478">
                <a:tc>
                  <a:txBody>
                    <a:bodyPr/>
                    <a:lstStyle/>
                    <a:p>
                      <a:r>
                        <a:rPr lang="en-US" sz="2300" dirty="0"/>
                        <a:t>cheer &amp; chair</a:t>
                      </a:r>
                    </a:p>
                  </a:txBody>
                  <a:tcPr marL="107871" marR="107871" marT="53936" marB="53936"/>
                </a:tc>
                <a:tc>
                  <a:txBody>
                    <a:bodyPr/>
                    <a:lstStyle/>
                    <a:p>
                      <a:pPr algn="ctr"/>
                      <a:r>
                        <a:rPr lang="en-US" sz="2300" b="1" dirty="0"/>
                        <a:t>2.18</a:t>
                      </a:r>
                    </a:p>
                  </a:txBody>
                  <a:tcPr marL="107871" marR="107871" marT="53936" marB="53936"/>
                </a:tc>
                <a:tc>
                  <a:txBody>
                    <a:bodyPr/>
                    <a:lstStyle/>
                    <a:p>
                      <a:pPr algn="ctr"/>
                      <a:r>
                        <a:rPr lang="en-US" sz="2300" dirty="0"/>
                        <a:t>1.90</a:t>
                      </a:r>
                    </a:p>
                  </a:txBody>
                  <a:tcPr marL="107871" marR="107871" marT="53936" marB="53936"/>
                </a:tc>
                <a:tc>
                  <a:txBody>
                    <a:bodyPr/>
                    <a:lstStyle/>
                    <a:p>
                      <a:pPr algn="ctr"/>
                      <a:r>
                        <a:rPr lang="en-US" sz="2300" dirty="0"/>
                        <a:t>1.73</a:t>
                      </a:r>
                    </a:p>
                  </a:txBody>
                  <a:tcPr marL="107871" marR="107871" marT="53936" marB="53936"/>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04119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SApp</a:t>
            </a:r>
            <a:r>
              <a:rPr lang="en-US" dirty="0"/>
              <a:t>, </a:t>
            </a:r>
            <a:r>
              <a:rPr lang="en-US" dirty="0" err="1"/>
              <a:t>NApp</a:t>
            </a:r>
            <a:r>
              <a:rPr lang="en-US" dirty="0"/>
              <a:t>, and the South</a:t>
            </a:r>
          </a:p>
        </p:txBody>
      </p:sp>
      <p:sp>
        <p:nvSpPr>
          <p:cNvPr id="3" name="Content Placeholder 2"/>
          <p:cNvSpPr>
            <a:spLocks noGrp="1"/>
          </p:cNvSpPr>
          <p:nvPr>
            <p:ph sz="quarter" idx="1"/>
          </p:nvPr>
        </p:nvSpPr>
        <p:spPr/>
        <p:txBody>
          <a:bodyPr/>
          <a:lstStyle/>
          <a:p>
            <a:r>
              <a:rPr lang="en-US" dirty="0"/>
              <a:t>syntactic </a:t>
            </a:r>
            <a:r>
              <a:rPr lang="en-US" b="1" dirty="0"/>
              <a:t>use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05404740"/>
              </p:ext>
            </p:extLst>
          </p:nvPr>
        </p:nvGraphicFramePr>
        <p:xfrm>
          <a:off x="1095373" y="1348882"/>
          <a:ext cx="7286776" cy="2758932"/>
        </p:xfrm>
        <a:graphic>
          <a:graphicData uri="http://schemas.openxmlformats.org/drawingml/2006/table">
            <a:tbl>
              <a:tblPr firstRow="1" bandRow="1">
                <a:tableStyleId>{17292A2E-F333-43FB-9621-5CBBE7FDCDCB}</a:tableStyleId>
              </a:tblPr>
              <a:tblGrid>
                <a:gridCol w="1821694">
                  <a:extLst>
                    <a:ext uri="{9D8B030D-6E8A-4147-A177-3AD203B41FA5}">
                      <a16:colId xmlns:a16="http://schemas.microsoft.com/office/drawing/2014/main" val="20000"/>
                    </a:ext>
                  </a:extLst>
                </a:gridCol>
                <a:gridCol w="1821694">
                  <a:extLst>
                    <a:ext uri="{9D8B030D-6E8A-4147-A177-3AD203B41FA5}">
                      <a16:colId xmlns:a16="http://schemas.microsoft.com/office/drawing/2014/main" val="20001"/>
                    </a:ext>
                  </a:extLst>
                </a:gridCol>
                <a:gridCol w="1821694">
                  <a:extLst>
                    <a:ext uri="{9D8B030D-6E8A-4147-A177-3AD203B41FA5}">
                      <a16:colId xmlns:a16="http://schemas.microsoft.com/office/drawing/2014/main" val="20002"/>
                    </a:ext>
                  </a:extLst>
                </a:gridCol>
                <a:gridCol w="1821694">
                  <a:extLst>
                    <a:ext uri="{9D8B030D-6E8A-4147-A177-3AD203B41FA5}">
                      <a16:colId xmlns:a16="http://schemas.microsoft.com/office/drawing/2014/main" val="20003"/>
                    </a:ext>
                  </a:extLst>
                </a:gridCol>
              </a:tblGrid>
              <a:tr h="443279">
                <a:tc>
                  <a:txBody>
                    <a:bodyPr/>
                    <a:lstStyle/>
                    <a:p>
                      <a:r>
                        <a:rPr lang="en-US" sz="2300" dirty="0"/>
                        <a:t>Item</a:t>
                      </a:r>
                    </a:p>
                  </a:txBody>
                  <a:tcPr marL="109302" marR="109302" marT="54651" marB="54651"/>
                </a:tc>
                <a:tc>
                  <a:txBody>
                    <a:bodyPr/>
                    <a:lstStyle/>
                    <a:p>
                      <a:pPr algn="ctr"/>
                      <a:r>
                        <a:rPr lang="en-US" sz="2300" dirty="0" err="1"/>
                        <a:t>SApp</a:t>
                      </a:r>
                      <a:endParaRPr lang="en-US" sz="2300" dirty="0"/>
                    </a:p>
                  </a:txBody>
                  <a:tcPr marL="109302" marR="109302" marT="54651" marB="54651"/>
                </a:tc>
                <a:tc>
                  <a:txBody>
                    <a:bodyPr/>
                    <a:lstStyle/>
                    <a:p>
                      <a:pPr algn="ctr"/>
                      <a:r>
                        <a:rPr lang="en-US" sz="2300" dirty="0" err="1"/>
                        <a:t>NApp</a:t>
                      </a:r>
                      <a:endParaRPr lang="en-US" sz="2300" dirty="0"/>
                    </a:p>
                  </a:txBody>
                  <a:tcPr marL="109302" marR="109302" marT="54651" marB="54651"/>
                </a:tc>
                <a:tc>
                  <a:txBody>
                    <a:bodyPr/>
                    <a:lstStyle/>
                    <a:p>
                      <a:pPr algn="ctr"/>
                      <a:r>
                        <a:rPr lang="en-US" sz="2300" dirty="0"/>
                        <a:t>South</a:t>
                      </a:r>
                    </a:p>
                  </a:txBody>
                  <a:tcPr marL="109302" marR="109302" marT="54651" marB="54651"/>
                </a:tc>
                <a:extLst>
                  <a:ext uri="{0D108BD9-81ED-4DB2-BD59-A6C34878D82A}">
                    <a16:rowId xmlns:a16="http://schemas.microsoft.com/office/drawing/2014/main" val="10000"/>
                  </a:ext>
                </a:extLst>
              </a:tr>
              <a:tr h="443279">
                <a:tc>
                  <a:txBody>
                    <a:bodyPr/>
                    <a:lstStyle/>
                    <a:p>
                      <a:r>
                        <a:rPr lang="en-US" sz="2300" dirty="0"/>
                        <a:t>might should</a:t>
                      </a:r>
                    </a:p>
                  </a:txBody>
                  <a:tcPr marL="109302" marR="109302" marT="54651" marB="54651"/>
                </a:tc>
                <a:tc>
                  <a:txBody>
                    <a:bodyPr/>
                    <a:lstStyle/>
                    <a:p>
                      <a:pPr algn="ctr"/>
                      <a:r>
                        <a:rPr lang="en-US" sz="2300" b="1" dirty="0"/>
                        <a:t>2.14</a:t>
                      </a:r>
                    </a:p>
                  </a:txBody>
                  <a:tcPr marL="109302" marR="109302" marT="54651" marB="54651"/>
                </a:tc>
                <a:tc>
                  <a:txBody>
                    <a:bodyPr/>
                    <a:lstStyle/>
                    <a:p>
                      <a:pPr algn="ctr"/>
                      <a:r>
                        <a:rPr lang="en-US" sz="2300" dirty="0"/>
                        <a:t>1.52</a:t>
                      </a:r>
                    </a:p>
                  </a:txBody>
                  <a:tcPr marL="109302" marR="109302" marT="54651" marB="54651"/>
                </a:tc>
                <a:tc>
                  <a:txBody>
                    <a:bodyPr/>
                    <a:lstStyle/>
                    <a:p>
                      <a:pPr algn="ctr"/>
                      <a:r>
                        <a:rPr lang="en-US" sz="2300" b="1" dirty="0"/>
                        <a:t>2.07</a:t>
                      </a:r>
                    </a:p>
                  </a:txBody>
                  <a:tcPr marL="109302" marR="109302" marT="54651" marB="54651"/>
                </a:tc>
                <a:extLst>
                  <a:ext uri="{0D108BD9-81ED-4DB2-BD59-A6C34878D82A}">
                    <a16:rowId xmlns:a16="http://schemas.microsoft.com/office/drawing/2014/main" val="10001"/>
                  </a:ext>
                </a:extLst>
              </a:tr>
              <a:tr h="443279">
                <a:tc>
                  <a:txBody>
                    <a:bodyPr/>
                    <a:lstStyle/>
                    <a:p>
                      <a:r>
                        <a:rPr lang="en-US" sz="2300" dirty="0"/>
                        <a:t>might could</a:t>
                      </a:r>
                    </a:p>
                  </a:txBody>
                  <a:tcPr marL="109302" marR="109302" marT="54651" marB="54651"/>
                </a:tc>
                <a:tc>
                  <a:txBody>
                    <a:bodyPr/>
                    <a:lstStyle/>
                    <a:p>
                      <a:pPr algn="ctr"/>
                      <a:r>
                        <a:rPr lang="en-US" sz="2300" b="1" dirty="0"/>
                        <a:t>2.25</a:t>
                      </a:r>
                    </a:p>
                  </a:txBody>
                  <a:tcPr marL="109302" marR="109302" marT="54651" marB="54651"/>
                </a:tc>
                <a:tc>
                  <a:txBody>
                    <a:bodyPr/>
                    <a:lstStyle/>
                    <a:p>
                      <a:pPr algn="ctr"/>
                      <a:r>
                        <a:rPr lang="en-US" sz="2300" dirty="0"/>
                        <a:t>1.53</a:t>
                      </a:r>
                    </a:p>
                  </a:txBody>
                  <a:tcPr marL="109302" marR="109302" marT="54651" marB="54651"/>
                </a:tc>
                <a:tc>
                  <a:txBody>
                    <a:bodyPr/>
                    <a:lstStyle/>
                    <a:p>
                      <a:pPr algn="ctr"/>
                      <a:r>
                        <a:rPr lang="en-US" sz="2300" b="1" dirty="0"/>
                        <a:t>2.21</a:t>
                      </a:r>
                    </a:p>
                  </a:txBody>
                  <a:tcPr marL="109302" marR="109302" marT="54651" marB="54651"/>
                </a:tc>
                <a:extLst>
                  <a:ext uri="{0D108BD9-81ED-4DB2-BD59-A6C34878D82A}">
                    <a16:rowId xmlns:a16="http://schemas.microsoft.com/office/drawing/2014/main" val="10002"/>
                  </a:ext>
                </a:extLst>
              </a:tr>
              <a:tr h="443279">
                <a:tc>
                  <a:txBody>
                    <a:bodyPr/>
                    <a:lstStyle/>
                    <a:p>
                      <a:r>
                        <a:rPr lang="en-US" sz="2300" dirty="0" err="1"/>
                        <a:t>fixin</a:t>
                      </a:r>
                      <a:r>
                        <a:rPr lang="en-US" sz="2300" baseline="0" dirty="0"/>
                        <a:t> to</a:t>
                      </a:r>
                      <a:endParaRPr lang="en-US" sz="2300" dirty="0"/>
                    </a:p>
                  </a:txBody>
                  <a:tcPr marL="109302" marR="109302" marT="54651" marB="54651"/>
                </a:tc>
                <a:tc>
                  <a:txBody>
                    <a:bodyPr/>
                    <a:lstStyle/>
                    <a:p>
                      <a:pPr algn="ctr"/>
                      <a:r>
                        <a:rPr lang="en-US" sz="2300" b="1" dirty="0"/>
                        <a:t>2.94</a:t>
                      </a:r>
                    </a:p>
                  </a:txBody>
                  <a:tcPr marL="109302" marR="109302" marT="54651" marB="54651"/>
                </a:tc>
                <a:tc>
                  <a:txBody>
                    <a:bodyPr/>
                    <a:lstStyle/>
                    <a:p>
                      <a:pPr algn="ctr"/>
                      <a:r>
                        <a:rPr lang="en-US" sz="2300" dirty="0"/>
                        <a:t>1.97</a:t>
                      </a:r>
                    </a:p>
                  </a:txBody>
                  <a:tcPr marL="109302" marR="109302" marT="54651" marB="54651"/>
                </a:tc>
                <a:tc>
                  <a:txBody>
                    <a:bodyPr/>
                    <a:lstStyle/>
                    <a:p>
                      <a:pPr algn="ctr"/>
                      <a:r>
                        <a:rPr lang="en-US" sz="2300" b="1" dirty="0"/>
                        <a:t>3.02</a:t>
                      </a:r>
                    </a:p>
                  </a:txBody>
                  <a:tcPr marL="109302" marR="109302" marT="54651" marB="54651"/>
                </a:tc>
                <a:extLst>
                  <a:ext uri="{0D108BD9-81ED-4DB2-BD59-A6C34878D82A}">
                    <a16:rowId xmlns:a16="http://schemas.microsoft.com/office/drawing/2014/main" val="10003"/>
                  </a:ext>
                </a:extLst>
              </a:tr>
              <a:tr h="443279">
                <a:tc>
                  <a:txBody>
                    <a:bodyPr/>
                    <a:lstStyle/>
                    <a:p>
                      <a:r>
                        <a:rPr lang="en-US" sz="2300" dirty="0"/>
                        <a:t>pos.</a:t>
                      </a:r>
                      <a:r>
                        <a:rPr lang="en-US" sz="2300" baseline="0" dirty="0"/>
                        <a:t> </a:t>
                      </a:r>
                      <a:r>
                        <a:rPr lang="en-US" sz="2300" dirty="0"/>
                        <a:t>anymore</a:t>
                      </a:r>
                    </a:p>
                  </a:txBody>
                  <a:tcPr marL="109302" marR="109302" marT="54651" marB="54651"/>
                </a:tc>
                <a:tc>
                  <a:txBody>
                    <a:bodyPr/>
                    <a:lstStyle/>
                    <a:p>
                      <a:pPr algn="ctr"/>
                      <a:r>
                        <a:rPr lang="en-US" sz="2300" dirty="0"/>
                        <a:t>1.41</a:t>
                      </a:r>
                    </a:p>
                  </a:txBody>
                  <a:tcPr marL="109302" marR="109302" marT="54651" marB="54651"/>
                </a:tc>
                <a:tc>
                  <a:txBody>
                    <a:bodyPr/>
                    <a:lstStyle/>
                    <a:p>
                      <a:pPr algn="ctr"/>
                      <a:r>
                        <a:rPr lang="en-US" sz="2300" b="1" dirty="0"/>
                        <a:t>1.75</a:t>
                      </a:r>
                    </a:p>
                  </a:txBody>
                  <a:tcPr marL="109302" marR="109302" marT="54651" marB="54651"/>
                </a:tc>
                <a:tc>
                  <a:txBody>
                    <a:bodyPr/>
                    <a:lstStyle/>
                    <a:p>
                      <a:pPr algn="ctr"/>
                      <a:r>
                        <a:rPr lang="en-US" sz="2300" dirty="0"/>
                        <a:t>1.39</a:t>
                      </a:r>
                    </a:p>
                  </a:txBody>
                  <a:tcPr marL="109302" marR="109302" marT="54651" marB="54651"/>
                </a:tc>
                <a:extLst>
                  <a:ext uri="{0D108BD9-81ED-4DB2-BD59-A6C34878D82A}">
                    <a16:rowId xmlns:a16="http://schemas.microsoft.com/office/drawing/2014/main" val="10004"/>
                  </a:ext>
                </a:extLst>
              </a:tr>
              <a:tr h="443279">
                <a:tc>
                  <a:txBody>
                    <a:bodyPr/>
                    <a:lstStyle/>
                    <a:p>
                      <a:r>
                        <a:rPr lang="en-US" sz="2300" dirty="0" err="1"/>
                        <a:t>compl</a:t>
                      </a:r>
                      <a:r>
                        <a:rPr lang="en-US" sz="2300" dirty="0"/>
                        <a:t>. done</a:t>
                      </a:r>
                    </a:p>
                  </a:txBody>
                  <a:tcPr marL="109302" marR="109302" marT="54651" marB="54651"/>
                </a:tc>
                <a:tc>
                  <a:txBody>
                    <a:bodyPr/>
                    <a:lstStyle/>
                    <a:p>
                      <a:pPr algn="ctr"/>
                      <a:r>
                        <a:rPr lang="en-US" sz="2300" b="1" dirty="0"/>
                        <a:t>1.93</a:t>
                      </a:r>
                    </a:p>
                  </a:txBody>
                  <a:tcPr marL="109302" marR="109302" marT="54651" marB="54651"/>
                </a:tc>
                <a:tc>
                  <a:txBody>
                    <a:bodyPr/>
                    <a:lstStyle/>
                    <a:p>
                      <a:pPr algn="ctr"/>
                      <a:r>
                        <a:rPr lang="en-US" sz="2300" b="1" dirty="0"/>
                        <a:t>1.71</a:t>
                      </a:r>
                    </a:p>
                  </a:txBody>
                  <a:tcPr marL="109302" marR="109302" marT="54651" marB="54651"/>
                </a:tc>
                <a:tc>
                  <a:txBody>
                    <a:bodyPr/>
                    <a:lstStyle/>
                    <a:p>
                      <a:pPr algn="ctr"/>
                      <a:r>
                        <a:rPr lang="en-US" sz="2300" dirty="0"/>
                        <a:t>2.60</a:t>
                      </a:r>
                    </a:p>
                  </a:txBody>
                  <a:tcPr marL="109302" marR="109302" marT="54651" marB="54651"/>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63535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SApp</a:t>
            </a:r>
            <a:r>
              <a:rPr lang="en-US" dirty="0"/>
              <a:t>, </a:t>
            </a:r>
            <a:r>
              <a:rPr lang="en-US" dirty="0" err="1"/>
              <a:t>NApp</a:t>
            </a:r>
            <a:r>
              <a:rPr lang="en-US" dirty="0"/>
              <a:t>, and the South</a:t>
            </a:r>
          </a:p>
        </p:txBody>
      </p:sp>
      <p:sp>
        <p:nvSpPr>
          <p:cNvPr id="3" name="Content Placeholder 2"/>
          <p:cNvSpPr>
            <a:spLocks noGrp="1"/>
          </p:cNvSpPr>
          <p:nvPr>
            <p:ph sz="quarter" idx="1"/>
          </p:nvPr>
        </p:nvSpPr>
        <p:spPr/>
        <p:txBody>
          <a:bodyPr/>
          <a:lstStyle/>
          <a:p>
            <a:r>
              <a:rPr lang="en-US" dirty="0"/>
              <a:t>syntactic </a:t>
            </a:r>
            <a:r>
              <a:rPr lang="en-US" b="1" dirty="0"/>
              <a:t>hear</a:t>
            </a:r>
          </a:p>
          <a:p>
            <a:endParaRPr lang="en-US" b="1"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14259762"/>
              </p:ext>
            </p:extLst>
          </p:nvPr>
        </p:nvGraphicFramePr>
        <p:xfrm>
          <a:off x="1095375" y="1349375"/>
          <a:ext cx="7306848" cy="2760732"/>
        </p:xfrm>
        <a:graphic>
          <a:graphicData uri="http://schemas.openxmlformats.org/drawingml/2006/table">
            <a:tbl>
              <a:tblPr firstRow="1" bandRow="1">
                <a:tableStyleId>{17292A2E-F333-43FB-9621-5CBBE7FDCDCB}</a:tableStyleId>
              </a:tblPr>
              <a:tblGrid>
                <a:gridCol w="1826712">
                  <a:extLst>
                    <a:ext uri="{9D8B030D-6E8A-4147-A177-3AD203B41FA5}">
                      <a16:colId xmlns:a16="http://schemas.microsoft.com/office/drawing/2014/main" val="20000"/>
                    </a:ext>
                  </a:extLst>
                </a:gridCol>
                <a:gridCol w="1826712">
                  <a:extLst>
                    <a:ext uri="{9D8B030D-6E8A-4147-A177-3AD203B41FA5}">
                      <a16:colId xmlns:a16="http://schemas.microsoft.com/office/drawing/2014/main" val="20001"/>
                    </a:ext>
                  </a:extLst>
                </a:gridCol>
                <a:gridCol w="1826712">
                  <a:extLst>
                    <a:ext uri="{9D8B030D-6E8A-4147-A177-3AD203B41FA5}">
                      <a16:colId xmlns:a16="http://schemas.microsoft.com/office/drawing/2014/main" val="20002"/>
                    </a:ext>
                  </a:extLst>
                </a:gridCol>
                <a:gridCol w="1826712">
                  <a:extLst>
                    <a:ext uri="{9D8B030D-6E8A-4147-A177-3AD203B41FA5}">
                      <a16:colId xmlns:a16="http://schemas.microsoft.com/office/drawing/2014/main" val="20003"/>
                    </a:ext>
                  </a:extLst>
                </a:gridCol>
              </a:tblGrid>
              <a:tr h="444500">
                <a:tc>
                  <a:txBody>
                    <a:bodyPr/>
                    <a:lstStyle/>
                    <a:p>
                      <a:r>
                        <a:rPr lang="en-US" sz="2300" dirty="0"/>
                        <a:t>Item</a:t>
                      </a:r>
                    </a:p>
                  </a:txBody>
                  <a:tcPr marL="109603" marR="109603" marT="54801" marB="54801"/>
                </a:tc>
                <a:tc>
                  <a:txBody>
                    <a:bodyPr/>
                    <a:lstStyle/>
                    <a:p>
                      <a:pPr algn="ctr"/>
                      <a:r>
                        <a:rPr lang="en-US" sz="2300" dirty="0" err="1"/>
                        <a:t>SApp</a:t>
                      </a:r>
                      <a:endParaRPr lang="en-US" sz="2300" dirty="0"/>
                    </a:p>
                  </a:txBody>
                  <a:tcPr marL="109603" marR="109603" marT="54801" marB="54801"/>
                </a:tc>
                <a:tc>
                  <a:txBody>
                    <a:bodyPr/>
                    <a:lstStyle/>
                    <a:p>
                      <a:pPr algn="ctr"/>
                      <a:r>
                        <a:rPr lang="en-US" sz="2300" dirty="0" err="1"/>
                        <a:t>NApp</a:t>
                      </a:r>
                      <a:endParaRPr lang="en-US" sz="2300" dirty="0"/>
                    </a:p>
                  </a:txBody>
                  <a:tcPr marL="109603" marR="109603" marT="54801" marB="54801"/>
                </a:tc>
                <a:tc>
                  <a:txBody>
                    <a:bodyPr/>
                    <a:lstStyle/>
                    <a:p>
                      <a:pPr algn="ctr"/>
                      <a:r>
                        <a:rPr lang="en-US" sz="2300" dirty="0"/>
                        <a:t>South</a:t>
                      </a:r>
                    </a:p>
                  </a:txBody>
                  <a:tcPr marL="109603" marR="109603" marT="54801" marB="54801"/>
                </a:tc>
                <a:extLst>
                  <a:ext uri="{0D108BD9-81ED-4DB2-BD59-A6C34878D82A}">
                    <a16:rowId xmlns:a16="http://schemas.microsoft.com/office/drawing/2014/main" val="10000"/>
                  </a:ext>
                </a:extLst>
              </a:tr>
              <a:tr h="444500">
                <a:tc>
                  <a:txBody>
                    <a:bodyPr/>
                    <a:lstStyle/>
                    <a:p>
                      <a:r>
                        <a:rPr lang="en-US" sz="2300" dirty="0"/>
                        <a:t>might should</a:t>
                      </a:r>
                    </a:p>
                  </a:txBody>
                  <a:tcPr marL="109603" marR="109603" marT="54801" marB="54801"/>
                </a:tc>
                <a:tc>
                  <a:txBody>
                    <a:bodyPr/>
                    <a:lstStyle/>
                    <a:p>
                      <a:pPr algn="ctr"/>
                      <a:r>
                        <a:rPr lang="en-US" sz="2300" b="1" dirty="0"/>
                        <a:t>2.83</a:t>
                      </a:r>
                    </a:p>
                  </a:txBody>
                  <a:tcPr marL="109603" marR="109603" marT="54801" marB="54801"/>
                </a:tc>
                <a:tc>
                  <a:txBody>
                    <a:bodyPr/>
                    <a:lstStyle/>
                    <a:p>
                      <a:pPr algn="ctr"/>
                      <a:r>
                        <a:rPr lang="en-US" sz="2300" dirty="0"/>
                        <a:t>2.03</a:t>
                      </a:r>
                    </a:p>
                  </a:txBody>
                  <a:tcPr marL="109603" marR="109603" marT="54801" marB="54801"/>
                </a:tc>
                <a:tc>
                  <a:txBody>
                    <a:bodyPr/>
                    <a:lstStyle/>
                    <a:p>
                      <a:pPr algn="ctr"/>
                      <a:r>
                        <a:rPr lang="en-US" sz="2300" b="1" dirty="0"/>
                        <a:t>2.80</a:t>
                      </a:r>
                    </a:p>
                  </a:txBody>
                  <a:tcPr marL="109603" marR="109603" marT="54801" marB="54801"/>
                </a:tc>
                <a:extLst>
                  <a:ext uri="{0D108BD9-81ED-4DB2-BD59-A6C34878D82A}">
                    <a16:rowId xmlns:a16="http://schemas.microsoft.com/office/drawing/2014/main" val="10001"/>
                  </a:ext>
                </a:extLst>
              </a:tr>
              <a:tr h="444500">
                <a:tc>
                  <a:txBody>
                    <a:bodyPr/>
                    <a:lstStyle/>
                    <a:p>
                      <a:r>
                        <a:rPr lang="en-US" sz="2300" dirty="0"/>
                        <a:t>might could</a:t>
                      </a:r>
                    </a:p>
                  </a:txBody>
                  <a:tcPr marL="109603" marR="109603" marT="54801" marB="54801"/>
                </a:tc>
                <a:tc>
                  <a:txBody>
                    <a:bodyPr/>
                    <a:lstStyle/>
                    <a:p>
                      <a:pPr algn="ctr"/>
                      <a:r>
                        <a:rPr lang="en-US" sz="2300" b="1" dirty="0"/>
                        <a:t>2.85</a:t>
                      </a:r>
                    </a:p>
                  </a:txBody>
                  <a:tcPr marL="109603" marR="109603" marT="54801" marB="54801"/>
                </a:tc>
                <a:tc>
                  <a:txBody>
                    <a:bodyPr/>
                    <a:lstStyle/>
                    <a:p>
                      <a:pPr algn="ctr"/>
                      <a:r>
                        <a:rPr lang="en-US" sz="2300" dirty="0"/>
                        <a:t>2.06</a:t>
                      </a:r>
                    </a:p>
                  </a:txBody>
                  <a:tcPr marL="109603" marR="109603" marT="54801" marB="54801"/>
                </a:tc>
                <a:tc>
                  <a:txBody>
                    <a:bodyPr/>
                    <a:lstStyle/>
                    <a:p>
                      <a:pPr algn="ctr"/>
                      <a:r>
                        <a:rPr lang="en-US" sz="2300" b="1" dirty="0"/>
                        <a:t>2.82</a:t>
                      </a:r>
                    </a:p>
                  </a:txBody>
                  <a:tcPr marL="109603" marR="109603" marT="54801" marB="54801"/>
                </a:tc>
                <a:extLst>
                  <a:ext uri="{0D108BD9-81ED-4DB2-BD59-A6C34878D82A}">
                    <a16:rowId xmlns:a16="http://schemas.microsoft.com/office/drawing/2014/main" val="10002"/>
                  </a:ext>
                </a:extLst>
              </a:tr>
              <a:tr h="444500">
                <a:tc>
                  <a:txBody>
                    <a:bodyPr/>
                    <a:lstStyle/>
                    <a:p>
                      <a:r>
                        <a:rPr lang="en-US" sz="2300" dirty="0" err="1"/>
                        <a:t>fixin</a:t>
                      </a:r>
                      <a:r>
                        <a:rPr lang="en-US" sz="2300" baseline="0" dirty="0"/>
                        <a:t> to</a:t>
                      </a:r>
                      <a:endParaRPr lang="en-US" sz="2300" dirty="0"/>
                    </a:p>
                  </a:txBody>
                  <a:tcPr marL="109603" marR="109603" marT="54801" marB="54801"/>
                </a:tc>
                <a:tc>
                  <a:txBody>
                    <a:bodyPr/>
                    <a:lstStyle/>
                    <a:p>
                      <a:pPr algn="ctr"/>
                      <a:r>
                        <a:rPr lang="en-US" sz="2300" b="1" dirty="0"/>
                        <a:t>3.71</a:t>
                      </a:r>
                    </a:p>
                  </a:txBody>
                  <a:tcPr marL="109603" marR="109603" marT="54801" marB="54801"/>
                </a:tc>
                <a:tc>
                  <a:txBody>
                    <a:bodyPr/>
                    <a:lstStyle/>
                    <a:p>
                      <a:pPr algn="ctr"/>
                      <a:r>
                        <a:rPr lang="en-US" sz="2300" dirty="0"/>
                        <a:t>2.89</a:t>
                      </a:r>
                    </a:p>
                  </a:txBody>
                  <a:tcPr marL="109603" marR="109603" marT="54801" marB="54801"/>
                </a:tc>
                <a:tc>
                  <a:txBody>
                    <a:bodyPr/>
                    <a:lstStyle/>
                    <a:p>
                      <a:pPr algn="ctr"/>
                      <a:r>
                        <a:rPr lang="en-US" sz="2300" b="1" dirty="0"/>
                        <a:t>3.77</a:t>
                      </a:r>
                    </a:p>
                  </a:txBody>
                  <a:tcPr marL="109603" marR="109603" marT="54801" marB="54801"/>
                </a:tc>
                <a:extLst>
                  <a:ext uri="{0D108BD9-81ED-4DB2-BD59-A6C34878D82A}">
                    <a16:rowId xmlns:a16="http://schemas.microsoft.com/office/drawing/2014/main" val="10003"/>
                  </a:ext>
                </a:extLst>
              </a:tr>
              <a:tr h="444500">
                <a:tc>
                  <a:txBody>
                    <a:bodyPr/>
                    <a:lstStyle/>
                    <a:p>
                      <a:r>
                        <a:rPr lang="en-US" sz="2300" dirty="0"/>
                        <a:t>pos. anymore</a:t>
                      </a:r>
                    </a:p>
                  </a:txBody>
                  <a:tcPr marL="109603" marR="109603" marT="54801" marB="54801"/>
                </a:tc>
                <a:tc>
                  <a:txBody>
                    <a:bodyPr/>
                    <a:lstStyle/>
                    <a:p>
                      <a:pPr algn="ctr"/>
                      <a:r>
                        <a:rPr lang="en-US" sz="2300" b="1" dirty="0"/>
                        <a:t>2.08</a:t>
                      </a:r>
                    </a:p>
                  </a:txBody>
                  <a:tcPr marL="109603" marR="109603" marT="54801" marB="54801"/>
                </a:tc>
                <a:tc>
                  <a:txBody>
                    <a:bodyPr/>
                    <a:lstStyle/>
                    <a:p>
                      <a:pPr algn="ctr"/>
                      <a:r>
                        <a:rPr lang="en-US" sz="2300" b="1" dirty="0"/>
                        <a:t>2.38</a:t>
                      </a:r>
                    </a:p>
                  </a:txBody>
                  <a:tcPr marL="109603" marR="109603" marT="54801" marB="54801"/>
                </a:tc>
                <a:tc>
                  <a:txBody>
                    <a:bodyPr/>
                    <a:lstStyle/>
                    <a:p>
                      <a:pPr algn="ctr"/>
                      <a:r>
                        <a:rPr lang="en-US" sz="2300" dirty="0"/>
                        <a:t>1.65</a:t>
                      </a:r>
                    </a:p>
                  </a:txBody>
                  <a:tcPr marL="109603" marR="109603" marT="54801" marB="54801"/>
                </a:tc>
                <a:extLst>
                  <a:ext uri="{0D108BD9-81ED-4DB2-BD59-A6C34878D82A}">
                    <a16:rowId xmlns:a16="http://schemas.microsoft.com/office/drawing/2014/main" val="10004"/>
                  </a:ext>
                </a:extLst>
              </a:tr>
              <a:tr h="444500">
                <a:tc>
                  <a:txBody>
                    <a:bodyPr/>
                    <a:lstStyle/>
                    <a:p>
                      <a:r>
                        <a:rPr lang="en-US" sz="2300" dirty="0" err="1"/>
                        <a:t>compl</a:t>
                      </a:r>
                      <a:r>
                        <a:rPr lang="en-US" sz="2300" dirty="0"/>
                        <a:t>.</a:t>
                      </a:r>
                      <a:r>
                        <a:rPr lang="en-US" sz="2300" baseline="0" dirty="0"/>
                        <a:t> done</a:t>
                      </a:r>
                      <a:endParaRPr lang="en-US" sz="2300" dirty="0"/>
                    </a:p>
                  </a:txBody>
                  <a:tcPr marL="109603" marR="109603" marT="54801" marB="54801"/>
                </a:tc>
                <a:tc>
                  <a:txBody>
                    <a:bodyPr/>
                    <a:lstStyle/>
                    <a:p>
                      <a:pPr algn="ctr"/>
                      <a:r>
                        <a:rPr lang="en-US" sz="2300" b="1" dirty="0"/>
                        <a:t>3.15</a:t>
                      </a:r>
                    </a:p>
                  </a:txBody>
                  <a:tcPr marL="109603" marR="109603" marT="54801" marB="54801"/>
                </a:tc>
                <a:tc>
                  <a:txBody>
                    <a:bodyPr/>
                    <a:lstStyle/>
                    <a:p>
                      <a:pPr algn="ctr"/>
                      <a:r>
                        <a:rPr lang="en-US" sz="2300" b="1" dirty="0"/>
                        <a:t>2.93</a:t>
                      </a:r>
                    </a:p>
                  </a:txBody>
                  <a:tcPr marL="109603" marR="109603" marT="54801" marB="54801"/>
                </a:tc>
                <a:tc>
                  <a:txBody>
                    <a:bodyPr/>
                    <a:lstStyle/>
                    <a:p>
                      <a:pPr algn="ctr"/>
                      <a:r>
                        <a:rPr lang="en-US" sz="2300" b="0" dirty="0"/>
                        <a:t>3.49</a:t>
                      </a:r>
                    </a:p>
                  </a:txBody>
                  <a:tcPr marL="109603" marR="109603" marT="54801" marB="54801"/>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015771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 </a:t>
            </a:r>
            <a:r>
              <a:rPr lang="en-US" dirty="0" err="1"/>
              <a:t>subregionality</a:t>
            </a:r>
            <a:endParaRPr lang="en-US" dirty="0"/>
          </a:p>
        </p:txBody>
      </p:sp>
      <p:sp>
        <p:nvSpPr>
          <p:cNvPr id="3" name="Content Placeholder 2"/>
          <p:cNvSpPr>
            <a:spLocks noGrp="1"/>
          </p:cNvSpPr>
          <p:nvPr>
            <p:ph sz="quarter" idx="1"/>
          </p:nvPr>
        </p:nvSpPr>
        <p:spPr/>
        <p:txBody>
          <a:bodyPr>
            <a:normAutofit/>
          </a:bodyPr>
          <a:lstStyle/>
          <a:p>
            <a:r>
              <a:rPr lang="en-US" dirty="0"/>
              <a:t>Complex relationship between </a:t>
            </a:r>
            <a:r>
              <a:rPr lang="en-US" dirty="0" err="1"/>
              <a:t>SApp</a:t>
            </a:r>
            <a:r>
              <a:rPr lang="en-US" dirty="0"/>
              <a:t>, </a:t>
            </a:r>
            <a:r>
              <a:rPr lang="en-US" dirty="0" err="1"/>
              <a:t>NApp</a:t>
            </a:r>
            <a:r>
              <a:rPr lang="en-US" dirty="0"/>
              <a:t>, South</a:t>
            </a:r>
          </a:p>
          <a:p>
            <a:r>
              <a:rPr lang="en-US" dirty="0" err="1"/>
              <a:t>SApp</a:t>
            </a:r>
            <a:r>
              <a:rPr lang="en-US" dirty="0"/>
              <a:t> (often) patterns with the South on general Southern features</a:t>
            </a:r>
          </a:p>
          <a:p>
            <a:pPr lvl="1"/>
            <a:r>
              <a:rPr lang="en-US" dirty="0"/>
              <a:t>The two Apps (often) pattern together on exclusively </a:t>
            </a:r>
            <a:r>
              <a:rPr lang="en-US" dirty="0" err="1"/>
              <a:t>AppE</a:t>
            </a:r>
            <a:r>
              <a:rPr lang="en-US" dirty="0"/>
              <a:t> features</a:t>
            </a:r>
          </a:p>
          <a:p>
            <a:r>
              <a:rPr lang="en-US" dirty="0"/>
              <a:t>Young people are hearing and using </a:t>
            </a:r>
            <a:r>
              <a:rPr lang="en-US" dirty="0" err="1"/>
              <a:t>AppE</a:t>
            </a:r>
            <a:r>
              <a:rPr lang="en-US" dirty="0"/>
              <a:t> features – </a:t>
            </a:r>
            <a:r>
              <a:rPr lang="en-US" dirty="0" err="1"/>
              <a:t>esp</a:t>
            </a:r>
            <a:r>
              <a:rPr lang="en-US" dirty="0"/>
              <a:t> in </a:t>
            </a:r>
            <a:r>
              <a:rPr lang="en-US" dirty="0" err="1"/>
              <a:t>SApp</a:t>
            </a:r>
            <a:endParaRPr lang="en-US" dirty="0"/>
          </a:p>
        </p:txBody>
      </p:sp>
    </p:spTree>
    <p:extLst>
      <p:ext uri="{BB962C8B-B14F-4D97-AF65-F5344CB8AC3E}">
        <p14:creationId xmlns:p14="http://schemas.microsoft.com/office/powerpoint/2010/main" val="1096514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Change in </a:t>
            </a:r>
            <a:r>
              <a:rPr lang="en-US" dirty="0" err="1"/>
              <a:t>AppE</a:t>
            </a:r>
            <a:endParaRPr lang="en-US" dirty="0"/>
          </a:p>
        </p:txBody>
      </p:sp>
      <p:sp>
        <p:nvSpPr>
          <p:cNvPr id="3" name="Content Placeholder 2"/>
          <p:cNvSpPr>
            <a:spLocks noGrp="1"/>
          </p:cNvSpPr>
          <p:nvPr>
            <p:ph sz="quarter" idx="1"/>
          </p:nvPr>
        </p:nvSpPr>
        <p:spPr/>
        <p:txBody>
          <a:bodyPr>
            <a:normAutofit/>
          </a:bodyPr>
          <a:lstStyle/>
          <a:p>
            <a:r>
              <a:rPr lang="en-US" dirty="0"/>
              <a:t>Need to look at syntactic variables in flux </a:t>
            </a:r>
          </a:p>
          <a:p>
            <a:pPr lvl="1"/>
            <a:r>
              <a:rPr lang="en-US" dirty="0"/>
              <a:t>positive anymore, completive done, a-prefixing, </a:t>
            </a:r>
          </a:p>
          <a:p>
            <a:r>
              <a:rPr lang="en-US" dirty="0"/>
              <a:t>Lexical items can give us a hint at who likes relic forms and who is hearing them</a:t>
            </a:r>
          </a:p>
          <a:p>
            <a:r>
              <a:rPr lang="en-US" dirty="0"/>
              <a:t>Phonological data points to differences in what people use and hear </a:t>
            </a:r>
          </a:p>
          <a:p>
            <a:r>
              <a:rPr lang="en-US" dirty="0"/>
              <a:t>Attitudes and popular media attention</a:t>
            </a:r>
          </a:p>
        </p:txBody>
      </p:sp>
    </p:spTree>
    <p:extLst>
      <p:ext uri="{BB962C8B-B14F-4D97-AF65-F5344CB8AC3E}">
        <p14:creationId xmlns:p14="http://schemas.microsoft.com/office/powerpoint/2010/main" val="2293678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plans</a:t>
            </a:r>
          </a:p>
        </p:txBody>
      </p:sp>
      <p:sp>
        <p:nvSpPr>
          <p:cNvPr id="3" name="Content Placeholder 2"/>
          <p:cNvSpPr>
            <a:spLocks noGrp="1"/>
          </p:cNvSpPr>
          <p:nvPr>
            <p:ph sz="quarter" idx="1"/>
          </p:nvPr>
        </p:nvSpPr>
        <p:spPr/>
        <p:txBody>
          <a:bodyPr/>
          <a:lstStyle/>
          <a:p>
            <a:r>
              <a:rPr lang="en-US" dirty="0"/>
              <a:t>Self classification as an indicator </a:t>
            </a:r>
          </a:p>
          <a:p>
            <a:pPr lvl="1"/>
            <a:r>
              <a:rPr lang="en-US" dirty="0"/>
              <a:t>describe your town, where will you live one day</a:t>
            </a:r>
          </a:p>
          <a:p>
            <a:r>
              <a:rPr lang="en-US" dirty="0"/>
              <a:t>Data from surrounding Northern areas to compare to </a:t>
            </a:r>
            <a:r>
              <a:rPr lang="en-US" dirty="0" err="1"/>
              <a:t>NApp</a:t>
            </a:r>
            <a:endParaRPr lang="en-US" dirty="0"/>
          </a:p>
          <a:p>
            <a:r>
              <a:rPr lang="en-US" dirty="0"/>
              <a:t>Grounded theory approach to the commentary data</a:t>
            </a:r>
          </a:p>
          <a:p>
            <a:pPr lvl="1"/>
            <a:r>
              <a:rPr lang="en-US" dirty="0"/>
              <a:t>looking more closely by regional patterns/attitudes</a:t>
            </a:r>
          </a:p>
        </p:txBody>
      </p:sp>
    </p:spTree>
    <p:extLst>
      <p:ext uri="{BB962C8B-B14F-4D97-AF65-F5344CB8AC3E}">
        <p14:creationId xmlns:p14="http://schemas.microsoft.com/office/powerpoint/2010/main" val="51078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region in change</a:t>
            </a:r>
          </a:p>
        </p:txBody>
      </p:sp>
      <p:sp>
        <p:nvSpPr>
          <p:cNvPr id="3" name="Content Placeholder 2"/>
          <p:cNvSpPr>
            <a:spLocks noGrp="1"/>
          </p:cNvSpPr>
          <p:nvPr>
            <p:ph sz="quarter" idx="1"/>
          </p:nvPr>
        </p:nvSpPr>
        <p:spPr/>
        <p:txBody>
          <a:bodyPr>
            <a:normAutofit/>
          </a:bodyPr>
          <a:lstStyle/>
          <a:p>
            <a:r>
              <a:rPr lang="en-US" dirty="0"/>
              <a:t>Less isolation, less poverty</a:t>
            </a:r>
          </a:p>
          <a:p>
            <a:r>
              <a:rPr lang="en-US" dirty="0"/>
              <a:t>Recent “coolness” of Appalachia</a:t>
            </a:r>
          </a:p>
          <a:p>
            <a:r>
              <a:rPr lang="en-US" dirty="0"/>
              <a:t>Evidence pointing towards language change </a:t>
            </a:r>
          </a:p>
          <a:p>
            <a:pPr lvl="1"/>
            <a:r>
              <a:rPr lang="en-US" dirty="0"/>
              <a:t>Hasty 2011, Childs and </a:t>
            </a:r>
            <a:r>
              <a:rPr lang="en-US" dirty="0" err="1"/>
              <a:t>Mallinson</a:t>
            </a:r>
            <a:r>
              <a:rPr lang="en-US" dirty="0"/>
              <a:t> 2004, Hazen et al. 2010, 2011, Reed 2014</a:t>
            </a:r>
          </a:p>
          <a:p>
            <a:r>
              <a:rPr lang="en-US" dirty="0"/>
              <a:t>Perceptions of </a:t>
            </a:r>
            <a:r>
              <a:rPr lang="en-US" dirty="0" err="1"/>
              <a:t>AppE</a:t>
            </a:r>
            <a:r>
              <a:rPr lang="en-US" dirty="0"/>
              <a:t>, esp. among young</a:t>
            </a:r>
          </a:p>
          <a:p>
            <a:r>
              <a:rPr lang="en-US" dirty="0"/>
              <a:t>Strong recent interest in </a:t>
            </a:r>
            <a:r>
              <a:rPr lang="en-US" dirty="0" err="1"/>
              <a:t>AppE</a:t>
            </a:r>
            <a:r>
              <a:rPr lang="en-US" dirty="0"/>
              <a:t> </a:t>
            </a:r>
          </a:p>
          <a:p>
            <a:endParaRPr lang="en-US" dirty="0"/>
          </a:p>
        </p:txBody>
      </p:sp>
    </p:spTree>
    <p:extLst>
      <p:ext uri="{BB962C8B-B14F-4D97-AF65-F5344CB8AC3E}">
        <p14:creationId xmlns:p14="http://schemas.microsoft.com/office/powerpoint/2010/main" val="277301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y’all </a:t>
            </a:r>
            <a:r>
              <a:rPr lang="en-US" dirty="0"/>
              <a:t>		</a:t>
            </a:r>
          </a:p>
        </p:txBody>
      </p:sp>
      <p:sp>
        <p:nvSpPr>
          <p:cNvPr id="3" name="Content Placeholder 2"/>
          <p:cNvSpPr>
            <a:spLocks noGrp="1"/>
          </p:cNvSpPr>
          <p:nvPr>
            <p:ph sz="quarter" idx="1"/>
          </p:nvPr>
        </p:nvSpPr>
        <p:spPr/>
        <p:txBody>
          <a:bodyPr/>
          <a:lstStyle/>
          <a:p>
            <a:r>
              <a:rPr lang="en-US" dirty="0"/>
              <a:t>Molly French, CCU; Brooke Parker, CCU</a:t>
            </a:r>
          </a:p>
          <a:p>
            <a:r>
              <a:rPr lang="en-US" dirty="0"/>
              <a:t>Jennifer Cramer, UK;  Kirk Hazen, WVU; Erin Callahan, WCU;  Laura Wright, WCU; Victoria Lozano, ASU; Paulina Bounds, TN Tech; Maria Bachman, MTSU; Bethany Dumas UT; Katie Carmichael, VT; Anita Puckett, VT</a:t>
            </a:r>
          </a:p>
        </p:txBody>
      </p:sp>
    </p:spTree>
    <p:extLst>
      <p:ext uri="{BB962C8B-B14F-4D97-AF65-F5344CB8AC3E}">
        <p14:creationId xmlns:p14="http://schemas.microsoft.com/office/powerpoint/2010/main" val="2801219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a:xfrm>
            <a:off x="381000" y="285748"/>
            <a:ext cx="8509000" cy="5683252"/>
          </a:xfrm>
        </p:spPr>
        <p:txBody>
          <a:bodyPr>
            <a:normAutofit fontScale="40000" lnSpcReduction="20000"/>
          </a:bodyPr>
          <a:lstStyle/>
          <a:p>
            <a:pPr marL="463550" indent="-463550">
              <a:buNone/>
            </a:pPr>
            <a:r>
              <a:rPr lang="en-US" dirty="0"/>
              <a:t>Childs, Becky and Christine </a:t>
            </a:r>
            <a:r>
              <a:rPr lang="en-US" dirty="0" err="1"/>
              <a:t>Mallinson</a:t>
            </a:r>
            <a:r>
              <a:rPr lang="en-US" dirty="0"/>
              <a:t>.  2004.  African American English in Appalachia: Dialect accommodation and substrate influence.  </a:t>
            </a:r>
            <a:r>
              <a:rPr lang="en-US" i="1" dirty="0"/>
              <a:t>English World-Wide</a:t>
            </a:r>
            <a:r>
              <a:rPr lang="en-US" dirty="0"/>
              <a:t> 25.1: 27-50.</a:t>
            </a:r>
          </a:p>
          <a:p>
            <a:pPr marL="463550" indent="-463550">
              <a:buNone/>
            </a:pPr>
            <a:r>
              <a:rPr lang="en-US" dirty="0"/>
              <a:t>Dial, </a:t>
            </a:r>
            <a:r>
              <a:rPr lang="en-US" dirty="0" err="1"/>
              <a:t>Wylene</a:t>
            </a:r>
            <a:r>
              <a:rPr lang="en-US" dirty="0"/>
              <a:t>.  1972.  The Dialect of the Appalachian people. </a:t>
            </a:r>
            <a:r>
              <a:rPr lang="en-US" i="1" dirty="0"/>
              <a:t>West Virginia History </a:t>
            </a:r>
            <a:r>
              <a:rPr lang="en-US" dirty="0"/>
              <a:t>30: 463-71.</a:t>
            </a:r>
          </a:p>
          <a:p>
            <a:pPr marL="463550" indent="-463550">
              <a:buNone/>
            </a:pPr>
            <a:r>
              <a:rPr lang="en-US" dirty="0"/>
              <a:t>Dubois, Sylvie and Barbara Horvath. 1999. When the music changes, you change too: Gender and language change in Cajun English. </a:t>
            </a:r>
            <a:r>
              <a:rPr lang="en-US" i="1" dirty="0"/>
              <a:t>Language Variation and Change </a:t>
            </a:r>
            <a:r>
              <a:rPr lang="en-US" dirty="0"/>
              <a:t>11: 287-313.</a:t>
            </a:r>
          </a:p>
          <a:p>
            <a:pPr marL="463550" indent="-463550">
              <a:buNone/>
            </a:pPr>
            <a:r>
              <a:rPr lang="en-US" dirty="0"/>
              <a:t>Hasty, J. Daniel. 2011. I might not would say that: A sociolinguistic investigation of double modal acceptance. </a:t>
            </a:r>
            <a:r>
              <a:rPr lang="en-US" i="1" dirty="0"/>
              <a:t>University of Pennsylvania Working Papers in Linguistics</a:t>
            </a:r>
            <a:r>
              <a:rPr lang="en-US" dirty="0"/>
              <a:t> 17.2, 91-98.</a:t>
            </a:r>
          </a:p>
          <a:p>
            <a:pPr marL="463550" indent="-463550">
              <a:buNone/>
            </a:pPr>
            <a:r>
              <a:rPr lang="en-US" dirty="0"/>
              <a:t>Hazen, Kirk.  2005. Mergers in the mountains: West Virginia division and unification. </a:t>
            </a:r>
            <a:r>
              <a:rPr lang="en-US" i="1" dirty="0"/>
              <a:t>English World-Wide</a:t>
            </a:r>
            <a:r>
              <a:rPr lang="en-US" dirty="0"/>
              <a:t> 26: 199-221.</a:t>
            </a:r>
          </a:p>
          <a:p>
            <a:pPr marL="463550" indent="-463550">
              <a:buNone/>
            </a:pPr>
            <a:r>
              <a:rPr lang="en-US" dirty="0"/>
              <a:t>Hazen, Kirk.  2006. The final days of Appalachian Heritage Language. In Beth Simon and Thomas Murray (eds.), </a:t>
            </a:r>
            <a:r>
              <a:rPr lang="en-US" i="1" dirty="0"/>
              <a:t>Language Variation and Change in the American Midland</a:t>
            </a:r>
            <a:r>
              <a:rPr lang="en-US" dirty="0"/>
              <a:t>. Varieties of English Around the World Series. Philadelphia: John </a:t>
            </a:r>
            <a:r>
              <a:rPr lang="en-US" dirty="0" err="1"/>
              <a:t>Benjamins</a:t>
            </a:r>
            <a:r>
              <a:rPr lang="en-US" dirty="0"/>
              <a:t>. 129-150.</a:t>
            </a:r>
          </a:p>
          <a:p>
            <a:pPr marL="463550" indent="-463550">
              <a:buNone/>
            </a:pPr>
            <a:r>
              <a:rPr lang="en-US" dirty="0"/>
              <a:t>Hazen, Kirk.  2008.  (</a:t>
            </a:r>
            <a:r>
              <a:rPr lang="en-US" dirty="0" err="1"/>
              <a:t>ing</a:t>
            </a:r>
            <a:r>
              <a:rPr lang="en-US" dirty="0"/>
              <a:t>): A vernacular baseline for English in Appalachia.  </a:t>
            </a:r>
            <a:r>
              <a:rPr lang="en-US" i="1" dirty="0"/>
              <a:t>American Speech </a:t>
            </a:r>
            <a:r>
              <a:rPr lang="en-US" dirty="0"/>
              <a:t>83.2: 116-140.</a:t>
            </a:r>
          </a:p>
          <a:p>
            <a:pPr marL="463550" indent="-463550">
              <a:buNone/>
            </a:pPr>
            <a:r>
              <a:rPr lang="en-US" dirty="0"/>
              <a:t>Hazen, Kirk, Paige Butcher and Ashley King. 2010. </a:t>
            </a:r>
            <a:r>
              <a:rPr lang="en-US" dirty="0" err="1"/>
              <a:t>Unvernacular</a:t>
            </a:r>
            <a:r>
              <a:rPr lang="en-US" dirty="0"/>
              <a:t> Appalachia: An empirical perspective on West Virginia dialect variation. </a:t>
            </a:r>
            <a:r>
              <a:rPr lang="en-US" i="1" dirty="0"/>
              <a:t>English Today</a:t>
            </a:r>
            <a:r>
              <a:rPr lang="en-US" dirty="0"/>
              <a:t> 26.4: 13-22.</a:t>
            </a:r>
          </a:p>
          <a:p>
            <a:pPr marL="463550" indent="-463550">
              <a:buNone/>
            </a:pPr>
            <a:r>
              <a:rPr lang="en-US" dirty="0"/>
              <a:t>Hazen, Kirk, Sarah Hamilton, and Sarah </a:t>
            </a:r>
            <a:r>
              <a:rPr lang="en-US" dirty="0" err="1"/>
              <a:t>Vacovsky</a:t>
            </a:r>
            <a:r>
              <a:rPr lang="en-US" dirty="0"/>
              <a:t>. 2011. The fall of demonstrative </a:t>
            </a:r>
            <a:r>
              <a:rPr lang="en-US" i="1" dirty="0"/>
              <a:t>them</a:t>
            </a:r>
            <a:r>
              <a:rPr lang="en-US" dirty="0"/>
              <a:t>: Evidence from Appalachia. </a:t>
            </a:r>
            <a:r>
              <a:rPr lang="en-US" i="1" dirty="0"/>
              <a:t>English World-Wide</a:t>
            </a:r>
            <a:r>
              <a:rPr lang="en-US" dirty="0"/>
              <a:t> 32.1: 74-103.</a:t>
            </a:r>
          </a:p>
          <a:p>
            <a:pPr marL="463550" indent="-463550">
              <a:buNone/>
            </a:pPr>
            <a:r>
              <a:rPr lang="en-US" dirty="0"/>
              <a:t>Irons, Terry.  2007.  On the Southern Shift in Appalachian English.  </a:t>
            </a:r>
            <a:r>
              <a:rPr lang="en-US" i="1" dirty="0"/>
              <a:t>University of Pennsylvania Working Papers in Linguistics </a:t>
            </a:r>
            <a:r>
              <a:rPr lang="en-US" dirty="0"/>
              <a:t>13.2, 121-134.</a:t>
            </a:r>
          </a:p>
          <a:p>
            <a:pPr marL="463550" indent="-463550">
              <a:buNone/>
            </a:pPr>
            <a:r>
              <a:rPr lang="en-US" dirty="0"/>
              <a:t>Mackenzie, Laurel, George Bailey, Danielle </a:t>
            </a:r>
            <a:r>
              <a:rPr lang="en-US" dirty="0" err="1"/>
              <a:t>Turton</a:t>
            </a:r>
            <a:r>
              <a:rPr lang="en-US" dirty="0"/>
              <a:t>, 2014. Crowdsourcing dialectology in the undergraduate classroom. </a:t>
            </a:r>
            <a:r>
              <a:rPr lang="en-US" i="1" dirty="0"/>
              <a:t>Methods in Dialectology</a:t>
            </a:r>
            <a:r>
              <a:rPr lang="en-US" dirty="0"/>
              <a:t> XV, Groningen, NL. </a:t>
            </a:r>
          </a:p>
          <a:p>
            <a:pPr marL="463550" indent="-463550">
              <a:buNone/>
            </a:pPr>
            <a:r>
              <a:rPr lang="en-US" dirty="0"/>
              <a:t>Montgomery, Michael. 1979. A discourse analysis of expository Appalachian English. Ph.D. dissertation, University of Florida.</a:t>
            </a:r>
          </a:p>
          <a:p>
            <a:pPr marL="463550" indent="-463550">
              <a:buNone/>
            </a:pPr>
            <a:r>
              <a:rPr lang="en-US" dirty="0"/>
              <a:t>Reed, Paul E. 2014. Inter- and Intra- generational monophthongization and Appalachian Identity. </a:t>
            </a:r>
            <a:r>
              <a:rPr lang="en-US" i="1" dirty="0"/>
              <a:t>Southern Journal of Linguistics </a:t>
            </a:r>
            <a:r>
              <a:rPr lang="en-US" dirty="0"/>
              <a:t>38.1, 159-193. </a:t>
            </a:r>
            <a:endParaRPr lang="en-US" dirty="0">
              <a:solidFill>
                <a:srgbClr val="FF0000"/>
              </a:solidFill>
            </a:endParaRPr>
          </a:p>
          <a:p>
            <a:pPr marL="463550" indent="-463550">
              <a:buNone/>
            </a:pPr>
            <a:r>
              <a:rPr lang="en-US" dirty="0"/>
              <a:t>Van </a:t>
            </a:r>
            <a:r>
              <a:rPr lang="en-US" dirty="0" err="1"/>
              <a:t>Herk</a:t>
            </a:r>
            <a:r>
              <a:rPr lang="en-US" dirty="0"/>
              <a:t>, G. 2008. The very big class project: Collaborative language research in large undergraduate classes. </a:t>
            </a:r>
            <a:r>
              <a:rPr lang="en-US" i="1" dirty="0"/>
              <a:t>American Speech 83.2, </a:t>
            </a:r>
            <a:r>
              <a:rPr lang="en-US" dirty="0"/>
              <a:t>222-230. </a:t>
            </a:r>
          </a:p>
          <a:p>
            <a:pPr marL="463550" indent="-463550">
              <a:buNone/>
            </a:pPr>
            <a:r>
              <a:rPr lang="en-US" dirty="0"/>
              <a:t>Wolfram, Walt and Donna Christian. 1976. </a:t>
            </a:r>
            <a:r>
              <a:rPr lang="en-US" i="1" dirty="0"/>
              <a:t>Appalachian Speech. </a:t>
            </a:r>
            <a:r>
              <a:rPr lang="en-US" dirty="0"/>
              <a:t>Arlington, VA: Center for Applied Linguistics.</a:t>
            </a:r>
          </a:p>
        </p:txBody>
      </p:sp>
    </p:spTree>
    <p:extLst>
      <p:ext uri="{BB962C8B-B14F-4D97-AF65-F5344CB8AC3E}">
        <p14:creationId xmlns:p14="http://schemas.microsoft.com/office/powerpoint/2010/main" val="532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sz="quarter" idx="1"/>
          </p:nvPr>
        </p:nvSpPr>
        <p:spPr/>
        <p:txBody>
          <a:bodyPr>
            <a:normAutofit/>
          </a:bodyPr>
          <a:lstStyle/>
          <a:p>
            <a:r>
              <a:rPr lang="en-US" dirty="0"/>
              <a:t>What is the status of </a:t>
            </a:r>
            <a:r>
              <a:rPr lang="en-US" dirty="0" err="1"/>
              <a:t>AppE</a:t>
            </a:r>
            <a:r>
              <a:rPr lang="en-US" dirty="0"/>
              <a:t>?</a:t>
            </a:r>
          </a:p>
          <a:p>
            <a:pPr lvl="1"/>
            <a:r>
              <a:rPr lang="en-US" dirty="0"/>
              <a:t>Which features persist?</a:t>
            </a:r>
          </a:p>
          <a:p>
            <a:r>
              <a:rPr lang="en-US" dirty="0"/>
              <a:t>Who is using the these features and where?</a:t>
            </a:r>
          </a:p>
          <a:p>
            <a:r>
              <a:rPr lang="en-US" dirty="0"/>
              <a:t>Who is hearing these features and where? </a:t>
            </a:r>
          </a:p>
          <a:p>
            <a:r>
              <a:rPr lang="en-US" dirty="0"/>
              <a:t>What is the extent of </a:t>
            </a:r>
            <a:r>
              <a:rPr lang="en-US" dirty="0" err="1"/>
              <a:t>subregional</a:t>
            </a:r>
            <a:r>
              <a:rPr lang="en-US" dirty="0"/>
              <a:t> variation? </a:t>
            </a:r>
          </a:p>
          <a:p>
            <a:r>
              <a:rPr lang="en-US" dirty="0"/>
              <a:t>Have traditional </a:t>
            </a:r>
            <a:r>
              <a:rPr lang="en-US" dirty="0" err="1"/>
              <a:t>AppE</a:t>
            </a:r>
            <a:r>
              <a:rPr lang="en-US" dirty="0"/>
              <a:t> features spread to the broader South?</a:t>
            </a:r>
          </a:p>
          <a:p>
            <a:pPr marL="0" indent="0">
              <a:buNone/>
            </a:pPr>
            <a:endParaRPr lang="en-US" dirty="0"/>
          </a:p>
          <a:p>
            <a:endParaRPr lang="en-US" dirty="0"/>
          </a:p>
        </p:txBody>
      </p:sp>
    </p:spTree>
    <p:extLst>
      <p:ext uri="{BB962C8B-B14F-4D97-AF65-F5344CB8AC3E}">
        <p14:creationId xmlns:p14="http://schemas.microsoft.com/office/powerpoint/2010/main" val="341652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a:t>
            </a:r>
          </a:p>
        </p:txBody>
      </p:sp>
      <p:sp>
        <p:nvSpPr>
          <p:cNvPr id="3" name="Content Placeholder 2"/>
          <p:cNvSpPr>
            <a:spLocks noGrp="1"/>
          </p:cNvSpPr>
          <p:nvPr>
            <p:ph sz="quarter" idx="1"/>
          </p:nvPr>
        </p:nvSpPr>
        <p:spPr/>
        <p:txBody>
          <a:bodyPr>
            <a:normAutofit fontScale="92500" lnSpcReduction="10000"/>
          </a:bodyPr>
          <a:lstStyle/>
          <a:p>
            <a:r>
              <a:rPr lang="en-US" dirty="0"/>
              <a:t>Made up of known features of </a:t>
            </a:r>
            <a:r>
              <a:rPr lang="en-US" dirty="0" err="1"/>
              <a:t>AppE</a:t>
            </a:r>
            <a:r>
              <a:rPr lang="en-US" dirty="0"/>
              <a:t> and broader Southern English</a:t>
            </a:r>
          </a:p>
          <a:p>
            <a:r>
              <a:rPr lang="en-US" dirty="0"/>
              <a:t>Distributed online at universities across App</a:t>
            </a:r>
          </a:p>
          <a:p>
            <a:pPr lvl="1"/>
            <a:r>
              <a:rPr lang="en-US" dirty="0"/>
              <a:t>University of Kentucky</a:t>
            </a:r>
          </a:p>
          <a:p>
            <a:pPr lvl="1"/>
            <a:r>
              <a:rPr lang="en-US" dirty="0"/>
              <a:t>West Virginia University</a:t>
            </a:r>
          </a:p>
          <a:p>
            <a:pPr lvl="1"/>
            <a:r>
              <a:rPr lang="en-US" dirty="0"/>
              <a:t>University of Tennessee</a:t>
            </a:r>
          </a:p>
          <a:p>
            <a:pPr lvl="1"/>
            <a:r>
              <a:rPr lang="en-US" dirty="0"/>
              <a:t>Tennessee Technological University</a:t>
            </a:r>
          </a:p>
          <a:p>
            <a:pPr lvl="1"/>
            <a:r>
              <a:rPr lang="en-US" dirty="0"/>
              <a:t>Middle Tennessee State University</a:t>
            </a:r>
          </a:p>
          <a:p>
            <a:pPr lvl="1"/>
            <a:r>
              <a:rPr lang="en-US" dirty="0"/>
              <a:t>Western Carolina University</a:t>
            </a:r>
          </a:p>
          <a:p>
            <a:pPr lvl="1"/>
            <a:r>
              <a:rPr lang="en-US" dirty="0"/>
              <a:t>Appalachian State University</a:t>
            </a:r>
          </a:p>
          <a:p>
            <a:pPr lvl="1"/>
            <a:r>
              <a:rPr lang="en-US" dirty="0"/>
              <a:t>Virginia Tech</a:t>
            </a:r>
          </a:p>
          <a:p>
            <a:endParaRPr lang="en-US" dirty="0"/>
          </a:p>
          <a:p>
            <a:endParaRPr lang="en-US" dirty="0"/>
          </a:p>
        </p:txBody>
      </p:sp>
    </p:spTree>
    <p:extLst>
      <p:ext uri="{BB962C8B-B14F-4D97-AF65-F5344CB8AC3E}">
        <p14:creationId xmlns:p14="http://schemas.microsoft.com/office/powerpoint/2010/main" val="349647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design</a:t>
            </a:r>
          </a:p>
        </p:txBody>
      </p:sp>
      <p:pic>
        <p:nvPicPr>
          <p:cNvPr id="4" name="Picture 3" descr="survey.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0482"/>
            <a:ext cx="9144000" cy="3903106"/>
          </a:xfrm>
          <a:prstGeom prst="rect">
            <a:avLst/>
          </a:prstGeom>
        </p:spPr>
      </p:pic>
    </p:spTree>
    <p:extLst>
      <p:ext uri="{BB962C8B-B14F-4D97-AF65-F5344CB8AC3E}">
        <p14:creationId xmlns:p14="http://schemas.microsoft.com/office/powerpoint/2010/main" val="28122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design</a:t>
            </a:r>
          </a:p>
        </p:txBody>
      </p:sp>
      <p:pic>
        <p:nvPicPr>
          <p:cNvPr id="5" name="Picture 4" descr="who uses.tif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14905"/>
            <a:ext cx="9144000" cy="4127397"/>
          </a:xfrm>
          <a:prstGeom prst="rect">
            <a:avLst/>
          </a:prstGeom>
        </p:spPr>
      </p:pic>
    </p:spTree>
    <p:extLst>
      <p:ext uri="{BB962C8B-B14F-4D97-AF65-F5344CB8AC3E}">
        <p14:creationId xmlns:p14="http://schemas.microsoft.com/office/powerpoint/2010/main" val="10232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Lexical items</a:t>
            </a:r>
          </a:p>
        </p:txBody>
      </p:sp>
      <p:sp>
        <p:nvSpPr>
          <p:cNvPr id="3" name="Content Placeholder 2"/>
          <p:cNvSpPr>
            <a:spLocks noGrp="1"/>
          </p:cNvSpPr>
          <p:nvPr>
            <p:ph sz="quarter" idx="1"/>
          </p:nvPr>
        </p:nvSpPr>
        <p:spPr/>
        <p:txBody>
          <a:bodyPr>
            <a:normAutofit/>
          </a:bodyPr>
          <a:lstStyle/>
          <a:p>
            <a:r>
              <a:rPr lang="en-US" dirty="0"/>
              <a:t>plumb</a:t>
            </a:r>
          </a:p>
          <a:p>
            <a:r>
              <a:rPr lang="en-US" dirty="0"/>
              <a:t>yonder</a:t>
            </a:r>
          </a:p>
          <a:p>
            <a:r>
              <a:rPr lang="en-US" dirty="0"/>
              <a:t>y’all</a:t>
            </a:r>
          </a:p>
          <a:p>
            <a:r>
              <a:rPr lang="en-US" dirty="0" err="1"/>
              <a:t>y’uns</a:t>
            </a:r>
            <a:endParaRPr lang="en-US" dirty="0"/>
          </a:p>
          <a:p>
            <a:r>
              <a:rPr lang="en-US" dirty="0"/>
              <a:t>right-pretty</a:t>
            </a:r>
          </a:p>
          <a:p>
            <a:r>
              <a:rPr lang="en-US" dirty="0"/>
              <a:t>poke (</a:t>
            </a:r>
            <a:r>
              <a:rPr lang="en-US" i="1" dirty="0"/>
              <a:t>for a sack)</a:t>
            </a:r>
          </a:p>
        </p:txBody>
      </p:sp>
      <p:sp>
        <p:nvSpPr>
          <p:cNvPr id="4" name="Content Placeholder 3"/>
          <p:cNvSpPr>
            <a:spLocks noGrp="1"/>
          </p:cNvSpPr>
          <p:nvPr>
            <p:ph sz="quarter" idx="2"/>
          </p:nvPr>
        </p:nvSpPr>
        <p:spPr/>
        <p:txBody>
          <a:bodyPr>
            <a:normAutofit/>
          </a:bodyPr>
          <a:lstStyle/>
          <a:p>
            <a:r>
              <a:rPr lang="en-US" dirty="0"/>
              <a:t>fodder shock</a:t>
            </a:r>
          </a:p>
          <a:p>
            <a:r>
              <a:rPr lang="en-US" dirty="0"/>
              <a:t>holler</a:t>
            </a:r>
          </a:p>
          <a:p>
            <a:r>
              <a:rPr lang="en-US" dirty="0"/>
              <a:t>reckon</a:t>
            </a:r>
          </a:p>
          <a:p>
            <a:r>
              <a:rPr lang="en-US" dirty="0"/>
              <a:t>tote </a:t>
            </a:r>
            <a:r>
              <a:rPr lang="en-US" i="1" dirty="0"/>
              <a:t>(for carry)</a:t>
            </a:r>
            <a:endParaRPr lang="en-US" dirty="0"/>
          </a:p>
          <a:p>
            <a:r>
              <a:rPr lang="en-US" dirty="0"/>
              <a:t>carry (</a:t>
            </a:r>
            <a:r>
              <a:rPr lang="en-US" i="1" dirty="0"/>
              <a:t>for take</a:t>
            </a:r>
            <a:r>
              <a:rPr lang="en-US" dirty="0"/>
              <a:t>)</a:t>
            </a:r>
          </a:p>
          <a:p>
            <a:endParaRPr lang="en-US" dirty="0"/>
          </a:p>
        </p:txBody>
      </p:sp>
    </p:spTree>
    <p:extLst>
      <p:ext uri="{BB962C8B-B14F-4D97-AF65-F5344CB8AC3E}">
        <p14:creationId xmlns:p14="http://schemas.microsoft.com/office/powerpoint/2010/main" val="2579550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Phonological items</a:t>
            </a:r>
          </a:p>
        </p:txBody>
      </p:sp>
      <p:sp>
        <p:nvSpPr>
          <p:cNvPr id="3" name="Content Placeholder 2"/>
          <p:cNvSpPr>
            <a:spLocks noGrp="1"/>
          </p:cNvSpPr>
          <p:nvPr>
            <p:ph sz="quarter" idx="1"/>
          </p:nvPr>
        </p:nvSpPr>
        <p:spPr/>
        <p:txBody>
          <a:bodyPr/>
          <a:lstStyle/>
          <a:p>
            <a:r>
              <a:rPr lang="en-US" dirty="0"/>
              <a:t>feel &amp; fill</a:t>
            </a:r>
          </a:p>
          <a:p>
            <a:r>
              <a:rPr lang="en-US" dirty="0"/>
              <a:t>cheer &amp; chair</a:t>
            </a:r>
          </a:p>
          <a:p>
            <a:r>
              <a:rPr lang="en-US" dirty="0"/>
              <a:t>air &amp; hair</a:t>
            </a:r>
          </a:p>
          <a:p>
            <a:r>
              <a:rPr lang="en-US" dirty="0"/>
              <a:t>pin &amp; pen</a:t>
            </a:r>
          </a:p>
        </p:txBody>
      </p:sp>
      <p:sp>
        <p:nvSpPr>
          <p:cNvPr id="4" name="Content Placeholder 3"/>
          <p:cNvSpPr>
            <a:spLocks noGrp="1"/>
          </p:cNvSpPr>
          <p:nvPr>
            <p:ph sz="quarter" idx="2"/>
          </p:nvPr>
        </p:nvSpPr>
        <p:spPr/>
        <p:txBody>
          <a:bodyPr/>
          <a:lstStyle/>
          <a:p>
            <a:r>
              <a:rPr lang="en-US" dirty="0"/>
              <a:t>tire &amp; tar</a:t>
            </a:r>
          </a:p>
          <a:p>
            <a:r>
              <a:rPr lang="en-US" dirty="0"/>
              <a:t>fool &amp; full</a:t>
            </a:r>
          </a:p>
          <a:p>
            <a:r>
              <a:rPr lang="en-US" dirty="0"/>
              <a:t>ten &amp; tin</a:t>
            </a:r>
          </a:p>
          <a:p>
            <a:endParaRPr lang="en-US" dirty="0"/>
          </a:p>
        </p:txBody>
      </p:sp>
    </p:spTree>
    <p:extLst>
      <p:ext uri="{BB962C8B-B14F-4D97-AF65-F5344CB8AC3E}">
        <p14:creationId xmlns:p14="http://schemas.microsoft.com/office/powerpoint/2010/main" val="7070748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7724</TotalTime>
  <Words>3925</Words>
  <Application>Microsoft Macintosh PowerPoint</Application>
  <PresentationFormat>On-screen Show (4:3)</PresentationFormat>
  <Paragraphs>650</Paragraphs>
  <Slides>31</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Calibri</vt:lpstr>
      <vt:lpstr>Tw Cen MT</vt:lpstr>
      <vt:lpstr>Wingdings</vt:lpstr>
      <vt:lpstr>Wingdings 2</vt:lpstr>
      <vt:lpstr>Median</vt:lpstr>
      <vt:lpstr>Language Change  and Identity in  the new Appalachia</vt:lpstr>
      <vt:lpstr>Appalachian region</vt:lpstr>
      <vt:lpstr>A region in change</vt:lpstr>
      <vt:lpstr>Research questions</vt:lpstr>
      <vt:lpstr>Survey</vt:lpstr>
      <vt:lpstr>Survey design</vt:lpstr>
      <vt:lpstr>Survey design</vt:lpstr>
      <vt:lpstr>Lexical items</vt:lpstr>
      <vt:lpstr>Phonological items</vt:lpstr>
      <vt:lpstr>Morphosyntactic items</vt:lpstr>
      <vt:lpstr>Descriptive statistics</vt:lpstr>
      <vt:lpstr>App vs South lexical</vt:lpstr>
      <vt:lpstr>App vs South phonology</vt:lpstr>
      <vt:lpstr>App vs South syntax</vt:lpstr>
      <vt:lpstr>Differences within Appalachia</vt:lpstr>
      <vt:lpstr>Differences in open-ended answers</vt:lpstr>
      <vt:lpstr>Northern App and Southern App</vt:lpstr>
      <vt:lpstr>SApp vs NApp Lexical</vt:lpstr>
      <vt:lpstr>SApp vs NApp Phonology</vt:lpstr>
      <vt:lpstr>SApp vs NApp Syntax</vt:lpstr>
      <vt:lpstr>SApp, NApp, and the South</vt:lpstr>
      <vt:lpstr>SApp, NApp, and the South</vt:lpstr>
      <vt:lpstr>SApp, NApp, and the South</vt:lpstr>
      <vt:lpstr>SApp, NApp, and the South</vt:lpstr>
      <vt:lpstr>SApp, NApp, and the South</vt:lpstr>
      <vt:lpstr>SApp, NApp, and the South</vt:lpstr>
      <vt:lpstr>App subregionality</vt:lpstr>
      <vt:lpstr>Change in AppE</vt:lpstr>
      <vt:lpstr>Upcoming plans</vt:lpstr>
      <vt:lpstr>Thank y’all   </vt:lpstr>
      <vt:lpstr>References</vt:lpstr>
    </vt:vector>
  </TitlesOfParts>
  <Company>Coastal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Surveying Appalachia:  Dialect Change and Popular Perception</dc:title>
  <dc:creator>Faculty Staff</dc:creator>
  <cp:lastModifiedBy>Daniel Hasty</cp:lastModifiedBy>
  <cp:revision>302</cp:revision>
  <dcterms:created xsi:type="dcterms:W3CDTF">2015-02-19T17:20:53Z</dcterms:created>
  <dcterms:modified xsi:type="dcterms:W3CDTF">2023-06-14T14:12:13Z</dcterms:modified>
</cp:coreProperties>
</file>